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71" r:id="rId2"/>
  </p:sldMasterIdLst>
  <p:notesMasterIdLst>
    <p:notesMasterId r:id="rId35"/>
  </p:notesMasterIdLst>
  <p:handoutMasterIdLst>
    <p:handoutMasterId r:id="rId36"/>
  </p:handoutMasterIdLst>
  <p:sldIdLst>
    <p:sldId id="310" r:id="rId3"/>
    <p:sldId id="262" r:id="rId4"/>
    <p:sldId id="307" r:id="rId5"/>
    <p:sldId id="309" r:id="rId6"/>
    <p:sldId id="315" r:id="rId7"/>
    <p:sldId id="265" r:id="rId8"/>
    <p:sldId id="258" r:id="rId9"/>
    <p:sldId id="282" r:id="rId10"/>
    <p:sldId id="308" r:id="rId11"/>
    <p:sldId id="311" r:id="rId12"/>
    <p:sldId id="312" r:id="rId13"/>
    <p:sldId id="321" r:id="rId14"/>
    <p:sldId id="283" r:id="rId15"/>
    <p:sldId id="314" r:id="rId16"/>
    <p:sldId id="313" r:id="rId17"/>
    <p:sldId id="303" r:id="rId18"/>
    <p:sldId id="281" r:id="rId19"/>
    <p:sldId id="322" r:id="rId20"/>
    <p:sldId id="316" r:id="rId21"/>
    <p:sldId id="302" r:id="rId22"/>
    <p:sldId id="304" r:id="rId23"/>
    <p:sldId id="319" r:id="rId24"/>
    <p:sldId id="317" r:id="rId25"/>
    <p:sldId id="323" r:id="rId26"/>
    <p:sldId id="318" r:id="rId27"/>
    <p:sldId id="324" r:id="rId28"/>
    <p:sldId id="320" r:id="rId29"/>
    <p:sldId id="286" r:id="rId30"/>
    <p:sldId id="305" r:id="rId31"/>
    <p:sldId id="325" r:id="rId32"/>
    <p:sldId id="306" r:id="rId33"/>
    <p:sldId id="26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0D15"/>
    <a:srgbClr val="4E1827"/>
    <a:srgbClr val="280B1D"/>
    <a:srgbClr val="7B575B"/>
    <a:srgbClr val="FFFFFF"/>
    <a:srgbClr val="2C2C2C"/>
    <a:srgbClr val="272727"/>
    <a:srgbClr val="2D2D2D"/>
    <a:srgbClr val="2D111F"/>
    <a:srgbClr val="04B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62" autoAdjust="0"/>
    <p:restoredTop sz="68664" autoAdjust="0"/>
  </p:normalViewPr>
  <p:slideViewPr>
    <p:cSldViewPr snapToGrid="0">
      <p:cViewPr>
        <p:scale>
          <a:sx n="71" d="100"/>
          <a:sy n="71" d="100"/>
        </p:scale>
        <p:origin x="562" y="43"/>
      </p:cViewPr>
      <p:guideLst/>
    </p:cSldViewPr>
  </p:slideViewPr>
  <p:outlineViewPr>
    <p:cViewPr>
      <p:scale>
        <a:sx n="33" d="100"/>
        <a:sy n="33" d="100"/>
      </p:scale>
      <p:origin x="0" y="-2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DC3A7-A8C6-4A4F-B496-B3D8DA76CF8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1976F-AD54-40D0-96E5-300EC0F8F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76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BCD66-204D-48BF-807A-8BD886E55C85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1B8E8-5E14-41B0-879D-4CC6BF1BF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4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32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29099"/>
            <a:ext cx="5486400" cy="4689613"/>
          </a:xfrm>
        </p:spPr>
        <p:txBody>
          <a:bodyPr/>
          <a:lstStyle/>
          <a:p>
            <a:pPr marL="461963" indent="-461963">
              <a:buAutoNum type="alphaUcPeriod" startAt="2"/>
              <a:tabLst>
                <a:tab pos="223838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12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61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8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23838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99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69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62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22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63" indent="-449263">
              <a:tabLst>
                <a:tab pos="223838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53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63" indent="-461963">
              <a:tabLst>
                <a:tab pos="223838" algn="l"/>
                <a:tab pos="449263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1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86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63" indent="-461963">
              <a:tabLst>
                <a:tab pos="15875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58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32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619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675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74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281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320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52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490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30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45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57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09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59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81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776042"/>
          </a:xfrm>
        </p:spPr>
        <p:txBody>
          <a:bodyPr/>
          <a:lstStyle/>
          <a:p>
            <a:pPr lvl="1" indent="-444500">
              <a:tabLst>
                <a:tab pos="223838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84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935068"/>
          </a:xfrm>
        </p:spPr>
        <p:txBody>
          <a:bodyPr/>
          <a:lstStyle/>
          <a:p>
            <a:pPr marL="461963" lvl="1" indent="-223838">
              <a:tabLst>
                <a:tab pos="223838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76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lternati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29552" y="2176952"/>
            <a:ext cx="6132897" cy="840230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5400" b="1" dirty="0">
                <a:solidFill>
                  <a:srgbClr val="290D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algn="ctr"/>
            <a:r>
              <a:rPr lang="en-US" dirty="0"/>
              <a:t>Click to add topic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695E-1B82-42F8-9A5B-D17D304A0F4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029552" y="3052883"/>
            <a:ext cx="6132896" cy="47307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4000" baseline="0">
                <a:solidFill>
                  <a:srgbClr val="290D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defRPr>
            </a:lvl1pPr>
          </a:lstStyle>
          <a:p>
            <a:pPr lvl="0"/>
            <a:r>
              <a:rPr lang="en-US" dirty="0"/>
              <a:t>Click to add speaker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69765" y="805650"/>
            <a:ext cx="8165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>
                <a:solidFill>
                  <a:srgbClr val="290D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Minor Prophets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9765" y="363041"/>
            <a:ext cx="9169400" cy="584775"/>
          </a:xfrm>
          <a:prstGeom prst="rect">
            <a:avLst/>
          </a:prstGeom>
          <a:noFill/>
          <a:ln w="38100" cmpd="thickThin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3100" i="0" u="none">
                <a:solidFill>
                  <a:srgbClr val="290D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 TEACHING SERIES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769716" y="221566"/>
            <a:ext cx="1168168" cy="1168168"/>
            <a:chOff x="565485" y="2365859"/>
            <a:chExt cx="1828800" cy="1828800"/>
          </a:xfrm>
        </p:grpSpPr>
        <p:sp>
          <p:nvSpPr>
            <p:cNvPr id="8" name="Oval 7"/>
            <p:cNvSpPr/>
            <p:nvPr userDrawn="1"/>
          </p:nvSpPr>
          <p:spPr>
            <a:xfrm>
              <a:off x="565485" y="2365859"/>
              <a:ext cx="1828800" cy="18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135" y="2921149"/>
              <a:ext cx="1587165" cy="72622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 userDrawn="1"/>
        </p:nvSpPr>
        <p:spPr>
          <a:xfrm>
            <a:off x="5589198" y="3610057"/>
            <a:ext cx="1013604" cy="707886"/>
          </a:xfrm>
          <a:prstGeom prst="rect">
            <a:avLst/>
          </a:prstGeom>
          <a:noFill/>
          <a:ln w="38100" cmpd="thickThin">
            <a:noFill/>
          </a:ln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en-US" sz="4000">
                <a:solidFill>
                  <a:srgbClr val="290D15"/>
                </a:solidFill>
                <a:sym typeface="Wingdings 2" panose="05020102010507070707" pitchFamily="18" charset="2"/>
              </a:rPr>
              <a:t></a:t>
            </a:r>
            <a:endParaRPr lang="en-US" sz="4000">
              <a:solidFill>
                <a:srgbClr val="290D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9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3C2A-52E0-4577-8E66-79FA5D251B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695E-1B82-42F8-9A5B-D17D304A0F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37953" y="637953"/>
            <a:ext cx="1095153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2D11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Scripture is breathed out by God and profitable for teaching, for reproof, for correction, and for training in righteousness.</a:t>
            </a:r>
          </a:p>
          <a:p>
            <a:pPr algn="ctr"/>
            <a:endParaRPr lang="en-US">
              <a:solidFill>
                <a:srgbClr val="2D111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US" sz="3200">
                <a:solidFill>
                  <a:srgbClr val="2D11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Timothy 3:16 (ESV)</a:t>
            </a:r>
          </a:p>
          <a:p>
            <a:pPr algn="ctr"/>
            <a:endParaRPr lang="en-US" sz="4400" b="1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67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609" y="2231669"/>
            <a:ext cx="11742243" cy="879041"/>
          </a:xfrm>
        </p:spPr>
        <p:txBody>
          <a:bodyPr anchor="b">
            <a:noAutofit/>
          </a:bodyPr>
          <a:lstStyle>
            <a:lvl1pPr algn="l">
              <a:defRPr sz="5400" b="0">
                <a:solidFill>
                  <a:srgbClr val="290D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55460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lang="en-US" sz="4400" b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16968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695E-1B82-42F8-9A5B-D17D304A0F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38200" y="6362700"/>
            <a:ext cx="10515600" cy="880"/>
          </a:xfrm>
          <a:prstGeom prst="line">
            <a:avLst/>
          </a:prstGeom>
          <a:ln w="28575">
            <a:solidFill>
              <a:srgbClr val="290D1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5727758" y="6000779"/>
            <a:ext cx="723842" cy="723842"/>
            <a:chOff x="5676958" y="5836559"/>
            <a:chExt cx="825442" cy="825442"/>
          </a:xfrm>
        </p:grpSpPr>
        <p:sp>
          <p:nvSpPr>
            <p:cNvPr id="10" name="Oval 9"/>
            <p:cNvSpPr/>
            <p:nvPr userDrawn="1"/>
          </p:nvSpPr>
          <p:spPr>
            <a:xfrm>
              <a:off x="5676958" y="5836559"/>
              <a:ext cx="825442" cy="8254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90D1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414" y="6087193"/>
              <a:ext cx="716378" cy="327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266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dirty="0">
                <a:solidFill>
                  <a:srgbClr val="290D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6"/>
            <a:ext cx="5181600" cy="39967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media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181600" cy="39967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 or media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695E-1B82-42F8-9A5B-D17D304A0F4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38200" y="6362700"/>
            <a:ext cx="10515600" cy="880"/>
          </a:xfrm>
          <a:prstGeom prst="line">
            <a:avLst/>
          </a:prstGeom>
          <a:ln w="28575">
            <a:solidFill>
              <a:srgbClr val="290D1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5727758" y="6000779"/>
            <a:ext cx="723842" cy="723842"/>
            <a:chOff x="5676958" y="5836559"/>
            <a:chExt cx="825442" cy="825442"/>
          </a:xfrm>
        </p:grpSpPr>
        <p:sp>
          <p:nvSpPr>
            <p:cNvPr id="20" name="Oval 19"/>
            <p:cNvSpPr/>
            <p:nvPr userDrawn="1"/>
          </p:nvSpPr>
          <p:spPr>
            <a:xfrm>
              <a:off x="5676958" y="5836559"/>
              <a:ext cx="825442" cy="8254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90D1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414" y="6087193"/>
              <a:ext cx="716378" cy="327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804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3C2A-52E0-4577-8E66-79FA5D251BC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695E-1B82-42F8-9A5B-D17D304A0F4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637953" y="637953"/>
            <a:ext cx="1095153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kern="1200">
                <a:solidFill>
                  <a:srgbClr val="2D11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Scripture is breathed out by God and profitable for teaching, for reproof, for correction, and for training in righteousness.</a:t>
            </a:r>
          </a:p>
          <a:p>
            <a:pPr algn="ctr"/>
            <a:endParaRPr lang="en-US" sz="1800" b="0" i="0" kern="1200">
              <a:solidFill>
                <a:srgbClr val="2D11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US" sz="3200" b="0" i="0" kern="1200">
                <a:solidFill>
                  <a:srgbClr val="2D11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b="0" i="0" kern="1200" baseline="0">
                <a:solidFill>
                  <a:srgbClr val="2D11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Timothy 3:16 (ESV)</a:t>
            </a:r>
            <a:endParaRPr lang="en-US" sz="3200" b="0" i="0" kern="1200">
              <a:solidFill>
                <a:srgbClr val="2D11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400" b="1" i="0" kern="1200">
              <a:solidFill>
                <a:schemeClr val="tx1"/>
              </a:solidFill>
              <a:effectLst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81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lternati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29552" y="2176952"/>
            <a:ext cx="6132897" cy="840230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5400" b="1" dirty="0">
                <a:solidFill>
                  <a:srgbClr val="290D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algn="ctr"/>
            <a:r>
              <a:rPr lang="en-US" dirty="0"/>
              <a:t>Click to add topic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695E-1B82-42F8-9A5B-D17D304A0F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029552" y="3052883"/>
            <a:ext cx="6132896" cy="47307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4000" baseline="0">
                <a:solidFill>
                  <a:srgbClr val="290D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defRPr>
            </a:lvl1pPr>
          </a:lstStyle>
          <a:p>
            <a:pPr lvl="0"/>
            <a:r>
              <a:rPr lang="en-US" dirty="0"/>
              <a:t>Click to add speaker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69765" y="805650"/>
            <a:ext cx="5155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290D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Prophets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9765" y="363041"/>
            <a:ext cx="5155675" cy="584775"/>
          </a:xfrm>
          <a:prstGeom prst="rect">
            <a:avLst/>
          </a:prstGeom>
          <a:noFill/>
          <a:ln w="38100" cmpd="thickThin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100">
                <a:solidFill>
                  <a:srgbClr val="290D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 TEACHING SERIES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769716" y="221566"/>
            <a:ext cx="1168168" cy="1168168"/>
            <a:chOff x="565485" y="2365859"/>
            <a:chExt cx="1828800" cy="1828800"/>
          </a:xfrm>
        </p:grpSpPr>
        <p:sp>
          <p:nvSpPr>
            <p:cNvPr id="8" name="Oval 7"/>
            <p:cNvSpPr/>
            <p:nvPr userDrawn="1"/>
          </p:nvSpPr>
          <p:spPr>
            <a:xfrm>
              <a:off x="565485" y="2365859"/>
              <a:ext cx="1828800" cy="18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135" y="2921149"/>
              <a:ext cx="1587165" cy="72622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 userDrawn="1"/>
        </p:nvSpPr>
        <p:spPr>
          <a:xfrm>
            <a:off x="5589198" y="3610057"/>
            <a:ext cx="1013604" cy="707886"/>
          </a:xfrm>
          <a:prstGeom prst="rect">
            <a:avLst/>
          </a:prstGeom>
          <a:noFill/>
          <a:ln w="38100" cmpd="thickThin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290D15"/>
                </a:solidFill>
                <a:sym typeface="Wingdings 2" panose="05020102010507070707" pitchFamily="18" charset="2"/>
              </a:rPr>
              <a:t></a:t>
            </a:r>
            <a:endParaRPr lang="en-US" sz="4000">
              <a:solidFill>
                <a:srgbClr val="290D15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61638A-39C8-6F46-88F3-30DD6CC4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354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609" y="2231669"/>
            <a:ext cx="11742243" cy="879041"/>
          </a:xfrm>
        </p:spPr>
        <p:txBody>
          <a:bodyPr anchor="b">
            <a:noAutofit/>
          </a:bodyPr>
          <a:lstStyle>
            <a:lvl1pPr algn="l">
              <a:defRPr sz="5400" b="0">
                <a:solidFill>
                  <a:srgbClr val="290D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9201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lang="en-US" sz="4400" b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16968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695E-1B82-42F8-9A5B-D17D304A0F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38200" y="6362700"/>
            <a:ext cx="10515600" cy="880"/>
          </a:xfrm>
          <a:prstGeom prst="line">
            <a:avLst/>
          </a:prstGeom>
          <a:ln w="28575">
            <a:solidFill>
              <a:srgbClr val="290D1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5727758" y="6000779"/>
            <a:ext cx="723842" cy="723842"/>
            <a:chOff x="5676958" y="5836559"/>
            <a:chExt cx="825442" cy="825442"/>
          </a:xfrm>
        </p:grpSpPr>
        <p:sp>
          <p:nvSpPr>
            <p:cNvPr id="10" name="Oval 9"/>
            <p:cNvSpPr/>
            <p:nvPr userDrawn="1"/>
          </p:nvSpPr>
          <p:spPr>
            <a:xfrm>
              <a:off x="5676958" y="5836559"/>
              <a:ext cx="825442" cy="8254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90D1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414" y="6087193"/>
              <a:ext cx="716378" cy="327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773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dirty="0">
                <a:solidFill>
                  <a:srgbClr val="290D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6"/>
            <a:ext cx="5181600" cy="39967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media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181600" cy="39967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 or media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695E-1B82-42F8-9A5B-D17D304A0F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38200" y="6362700"/>
            <a:ext cx="10515600" cy="880"/>
          </a:xfrm>
          <a:prstGeom prst="line">
            <a:avLst/>
          </a:prstGeom>
          <a:ln w="28575">
            <a:solidFill>
              <a:srgbClr val="290D1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5727758" y="6000779"/>
            <a:ext cx="723842" cy="723842"/>
            <a:chOff x="5676958" y="5836559"/>
            <a:chExt cx="825442" cy="825442"/>
          </a:xfrm>
        </p:grpSpPr>
        <p:sp>
          <p:nvSpPr>
            <p:cNvPr id="20" name="Oval 19"/>
            <p:cNvSpPr/>
            <p:nvPr userDrawn="1"/>
          </p:nvSpPr>
          <p:spPr>
            <a:xfrm>
              <a:off x="5676958" y="5836559"/>
              <a:ext cx="825442" cy="8254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90D1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414" y="6087193"/>
              <a:ext cx="716378" cy="327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484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A3C2A-52E0-4577-8E66-79FA5D251BC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B695E-1B82-42F8-9A5B-D17D304A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59" r:id="rId2"/>
    <p:sldLayoutId id="2147483758" r:id="rId3"/>
    <p:sldLayoutId id="2147483760" r:id="rId4"/>
    <p:sldLayoutId id="214748376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A3C2A-52E0-4577-8E66-79FA5D251B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B695E-1B82-42F8-9A5B-D17D304A0F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2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tif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29551" y="2317703"/>
            <a:ext cx="6132897" cy="840230"/>
          </a:xfrm>
        </p:spPr>
        <p:txBody>
          <a:bodyPr/>
          <a:lstStyle/>
          <a:p>
            <a:r>
              <a:rPr lang="en-US" dirty="0"/>
              <a:t>King Solomon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29552" y="3374616"/>
            <a:ext cx="6132896" cy="473075"/>
          </a:xfrm>
        </p:spPr>
        <p:txBody>
          <a:bodyPr/>
          <a:lstStyle/>
          <a:p>
            <a:r>
              <a:rPr lang="en-US" dirty="0"/>
              <a:t>Joe Dennison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F1C7E7-91C4-4D41-BAD0-11C787825552}"/>
              </a:ext>
            </a:extLst>
          </p:cNvPr>
          <p:cNvSpPr txBox="1"/>
          <p:nvPr/>
        </p:nvSpPr>
        <p:spPr>
          <a:xfrm>
            <a:off x="337152" y="440267"/>
            <a:ext cx="538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 TEACHING SERIES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924A34-7BDC-1B4B-9F23-444AE4158C01}"/>
              </a:ext>
            </a:extLst>
          </p:cNvPr>
          <p:cNvSpPr txBox="1"/>
          <p:nvPr/>
        </p:nvSpPr>
        <p:spPr>
          <a:xfrm>
            <a:off x="337152" y="1025042"/>
            <a:ext cx="5978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SAMUEL TO 2 KINGS</a:t>
            </a:r>
          </a:p>
        </p:txBody>
      </p:sp>
    </p:spTree>
    <p:extLst>
      <p:ext uri="{BB962C8B-B14F-4D97-AF65-F5344CB8AC3E}">
        <p14:creationId xmlns:p14="http://schemas.microsoft.com/office/powerpoint/2010/main" val="2582745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E9AA8-6721-934C-8893-7CBE7D32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Establishment of Solomon’s Throne (1 Kings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60B2B-D9B4-8347-925E-82CF0E2D7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 words and the death of David (vs 1-11)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Instructions to follow the Law (vs 1-4)</a:t>
            </a:r>
          </a:p>
          <a:p>
            <a:pPr lvl="1"/>
            <a:endParaRPr lang="en-US" sz="2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Commandment to bring about righteous judgment on individuals (vs 5-9)</a:t>
            </a:r>
          </a:p>
          <a:p>
            <a:pPr lvl="1"/>
            <a:endParaRPr lang="en-US" sz="2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David’s death (vs 10-11)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40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7ADE5-348D-0F4F-8C55-FD4268322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Establishment of Solomon’s Throne (1 Kings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FF218-EB94-0941-AC35-785665FB8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Solomon’s Judgment on His Rivals (vs 12-46)</a:t>
            </a:r>
          </a:p>
          <a:p>
            <a:endParaRPr lang="en-U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Adonijah’s Request for </a:t>
            </a:r>
            <a:r>
              <a:rPr lang="en-US" sz="28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Abishag</a:t>
            </a:r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his Death (vs 12-25)</a:t>
            </a:r>
          </a:p>
          <a:p>
            <a:pPr lvl="1"/>
            <a:endParaRPr lang="en-US" sz="2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Banishment of </a:t>
            </a:r>
            <a:r>
              <a:rPr lang="en-US" sz="28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Abiathar</a:t>
            </a:r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(vs 26-27)</a:t>
            </a:r>
          </a:p>
          <a:p>
            <a:pPr lvl="1"/>
            <a:endParaRPr lang="en-US" sz="2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Death of Joab (vs 28-35)</a:t>
            </a:r>
          </a:p>
          <a:p>
            <a:pPr lvl="1"/>
            <a:endParaRPr lang="en-US" sz="2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Judgment of Shimei (vs 36-46)</a:t>
            </a:r>
          </a:p>
        </p:txBody>
      </p:sp>
    </p:spTree>
    <p:extLst>
      <p:ext uri="{BB962C8B-B14F-4D97-AF65-F5344CB8AC3E}">
        <p14:creationId xmlns:p14="http://schemas.microsoft.com/office/powerpoint/2010/main" val="2337410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Solomon’s Wisdom</a:t>
            </a:r>
          </a:p>
        </p:txBody>
      </p:sp>
    </p:spTree>
    <p:extLst>
      <p:ext uri="{BB962C8B-B14F-4D97-AF65-F5344CB8AC3E}">
        <p14:creationId xmlns:p14="http://schemas.microsoft.com/office/powerpoint/2010/main" val="2487366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40ADB-585C-8F43-8A6F-C4D50CA38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875"/>
          </a:xfrm>
        </p:spPr>
        <p:txBody>
          <a:bodyPr>
            <a:normAutofit/>
          </a:bodyPr>
          <a:lstStyle/>
          <a:p>
            <a:r>
              <a:rPr lang="en-US" sz="3600"/>
              <a:t>Solomon’s Wisdom (I Kings 3 &amp;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35B9F-0850-5948-8F9B-A4D7FC82A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225"/>
            <a:ext cx="10515600" cy="41696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Solomon’s love for the Lord (3:1-4)</a:t>
            </a:r>
          </a:p>
          <a:p>
            <a:pPr>
              <a:buFont typeface="Wingdings" pitchFamily="2" charset="2"/>
              <a:buChar char="§"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Response (3:5)</a:t>
            </a:r>
          </a:p>
          <a:p>
            <a:pPr>
              <a:buFont typeface="Wingdings" pitchFamily="2" charset="2"/>
              <a:buChar char="§"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Solomon’s prayer for wisdom (3:6-9)</a:t>
            </a:r>
          </a:p>
          <a:p>
            <a:pPr>
              <a:buFont typeface="Wingdings" pitchFamily="2" charset="2"/>
              <a:buChar char="§"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Response (3:10-15)</a:t>
            </a:r>
          </a:p>
          <a:p>
            <a:pPr>
              <a:buFont typeface="Wingdings" pitchFamily="2" charset="2"/>
              <a:buChar char="§"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56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374D-DDC2-7642-8BC0-A1A5828C9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Proper Perspectives of a Spiritual Leader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66251-B9F7-1540-A149-86DF7EAB6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heart that is devoted to the Lord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 view of God’s character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 view of Self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 view of God’s people</a:t>
            </a:r>
          </a:p>
        </p:txBody>
      </p:sp>
    </p:spTree>
    <p:extLst>
      <p:ext uri="{BB962C8B-B14F-4D97-AF65-F5344CB8AC3E}">
        <p14:creationId xmlns:p14="http://schemas.microsoft.com/office/powerpoint/2010/main" val="306037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40ADB-585C-8F43-8A6F-C4D50CA38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875"/>
          </a:xfrm>
        </p:spPr>
        <p:txBody>
          <a:bodyPr>
            <a:normAutofit/>
          </a:bodyPr>
          <a:lstStyle/>
          <a:p>
            <a:r>
              <a:rPr lang="en-US" sz="3600"/>
              <a:t>Solomon’s Wisdom (I Kings 3 &amp;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35B9F-0850-5948-8F9B-A4D7FC82A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225"/>
            <a:ext cx="10515600" cy="41696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Wisdom in Judgment (3:16-28)</a:t>
            </a:r>
          </a:p>
          <a:p>
            <a:pPr>
              <a:buFont typeface="Wingdings" pitchFamily="2" charset="2"/>
              <a:buChar char="§"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Wisdom in Administration (4:1-6)</a:t>
            </a:r>
          </a:p>
          <a:p>
            <a:pPr>
              <a:buFont typeface="Wingdings" pitchFamily="2" charset="2"/>
              <a:buChar char="§"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Wisdom in Provision (4:7-19; 22-23; 27-28)</a:t>
            </a:r>
          </a:p>
          <a:p>
            <a:pPr>
              <a:buFont typeface="Wingdings" pitchFamily="2" charset="2"/>
              <a:buChar char="§"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Wisdom in Diplomacy (4:21, 24-26)</a:t>
            </a:r>
          </a:p>
          <a:p>
            <a:pPr marL="0" indent="0">
              <a:buNone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Wisdom in Literature and Science (4:29-34)</a:t>
            </a:r>
          </a:p>
        </p:txBody>
      </p:sp>
    </p:spTree>
    <p:extLst>
      <p:ext uri="{BB962C8B-B14F-4D97-AF65-F5344CB8AC3E}">
        <p14:creationId xmlns:p14="http://schemas.microsoft.com/office/powerpoint/2010/main" val="1514032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B0F35-1FF5-DC4D-A4AF-C6BAE9EC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Solomon’s Kingdom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27ADE0-E74B-E44F-BFB6-423720867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17178" y="1690688"/>
            <a:ext cx="2868586" cy="4170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41F264-DA5C-B844-8347-EB30CE8C4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693" y="2112169"/>
            <a:ext cx="45720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17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29124-A859-7043-B7F9-18A9474BC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>
            <a:normAutofit/>
          </a:bodyPr>
          <a:lstStyle/>
          <a:p>
            <a:r>
              <a:rPr lang="en-US" sz="4000"/>
              <a:t>Solomon’s Wisdom in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DCC85-BE9A-6D4A-8069-B80F000B5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600"/>
            <a:ext cx="10515600" cy="45856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Proverbs – maxims of divine wisdom </a:t>
            </a:r>
          </a:p>
          <a:p>
            <a:pPr>
              <a:buFont typeface="Wingdings" pitchFamily="2" charset="2"/>
              <a:buChar char="§"/>
            </a:pPr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Ecclesiastes – futility of human wisdom	</a:t>
            </a:r>
          </a:p>
          <a:p>
            <a:pPr>
              <a:buFont typeface="Wingdings" pitchFamily="2" charset="2"/>
              <a:buChar char="§"/>
            </a:pPr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 of Solomon – fulfillment and joy of relationship</a:t>
            </a:r>
          </a:p>
          <a:p>
            <a:pPr>
              <a:buFont typeface="Wingdings" pitchFamily="2" charset="2"/>
              <a:buChar char="§"/>
            </a:pPr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20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Solomon’s Works</a:t>
            </a:r>
          </a:p>
        </p:txBody>
      </p:sp>
    </p:spTree>
    <p:extLst>
      <p:ext uri="{BB962C8B-B14F-4D97-AF65-F5344CB8AC3E}">
        <p14:creationId xmlns:p14="http://schemas.microsoft.com/office/powerpoint/2010/main" val="3241908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609C3-00A1-C341-839E-BD16DE246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Solomon’s Works – His Architecture (I Kings 5-8)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94A30-707A-7245-BCCD-AAF429BE4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Preparation for building the Temple (5:1-18)</a:t>
            </a:r>
          </a:p>
          <a:p>
            <a:endParaRPr lang="en-US" sz="13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 of the Temple (6:1-38)</a:t>
            </a:r>
          </a:p>
          <a:p>
            <a:endParaRPr lang="en-US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 of the Administrative Buildings &amp; Palace (7:1-12)</a:t>
            </a:r>
          </a:p>
          <a:p>
            <a:endParaRPr lang="en-US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Furnishings of the Temple (7:13-51)</a:t>
            </a:r>
          </a:p>
          <a:p>
            <a:endParaRPr lang="en-US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Dedication of the Temple (8:1-66)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1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Overview</a:t>
            </a:r>
          </a:p>
        </p:txBody>
      </p:sp>
    </p:spTree>
    <p:extLst>
      <p:ext uri="{BB962C8B-B14F-4D97-AF65-F5344CB8AC3E}">
        <p14:creationId xmlns:p14="http://schemas.microsoft.com/office/powerpoint/2010/main" val="2844171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F4C48-8BBF-A84A-A3AF-902A8E62D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175"/>
          </a:xfrm>
        </p:spPr>
        <p:txBody>
          <a:bodyPr>
            <a:normAutofit/>
          </a:bodyPr>
          <a:lstStyle/>
          <a:p>
            <a:r>
              <a:rPr lang="en-US" sz="4000"/>
              <a:t>The Temple for the Lord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ED5BF-AD91-7446-A064-D26F08996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600"/>
            <a:ext cx="10515600" cy="44967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EE71E6-8E2B-E94E-8655-93738307B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843" y="1959429"/>
            <a:ext cx="8833757" cy="415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01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3FB1-E399-D549-9124-90C30CD68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Solomon’s Architecture – Palace Complex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76C6FC-86BF-AB44-AE56-67C6C96AD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3245801" cy="4170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3777E3-CC22-B14D-913D-2070D40AF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886" y="1690688"/>
            <a:ext cx="6057900" cy="33874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0D3AA5-B5E6-FE40-ABB8-BCCB89F10425}"/>
              </a:ext>
            </a:extLst>
          </p:cNvPr>
          <p:cNvSpPr txBox="1"/>
          <p:nvPr/>
        </p:nvSpPr>
        <p:spPr>
          <a:xfrm>
            <a:off x="5159829" y="5486400"/>
            <a:ext cx="5600700" cy="374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City of Jerusalem at time of Solomon</a:t>
            </a:r>
          </a:p>
        </p:txBody>
      </p:sp>
    </p:spTree>
    <p:extLst>
      <p:ext uri="{BB962C8B-B14F-4D97-AF65-F5344CB8AC3E}">
        <p14:creationId xmlns:p14="http://schemas.microsoft.com/office/powerpoint/2010/main" val="2451397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FCAAF-12C9-6646-B3B4-970EC7E8F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Solomon’s Dedication of the Temple (I Kings 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F69BF-7CD1-D340-95F5-C0445E457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Solomon brings the Ark into the Temple (vs 1-11)</a:t>
            </a:r>
          </a:p>
          <a:p>
            <a:endPara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Solomon blesses the Lord (vs 12-21)</a:t>
            </a:r>
          </a:p>
          <a:p>
            <a:endPara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Solomon’s Prayer of Dedication (vs 22-53)</a:t>
            </a:r>
          </a:p>
          <a:p>
            <a:endPara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Solomon’s Benediction (vs 54-61)</a:t>
            </a:r>
          </a:p>
          <a:p>
            <a:endPara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Solomon’s Sacrifices (vs 62-68)</a:t>
            </a:r>
          </a:p>
        </p:txBody>
      </p:sp>
    </p:spTree>
    <p:extLst>
      <p:ext uri="{BB962C8B-B14F-4D97-AF65-F5344CB8AC3E}">
        <p14:creationId xmlns:p14="http://schemas.microsoft.com/office/powerpoint/2010/main" val="1251976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A530-1188-634E-84F4-F820DC6CE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Solomon’s Other Works (I Kings 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F45C0-7739-E442-B836-DBD52E3C5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 appears to Solomon (vs 1-9)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 of fortress and supply cities (vs 10-24)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Solomon’s annual worship of the Lord (vs 25)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Solomon’s trading fleet (vs 26-28)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46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Solomon’s Wealth</a:t>
            </a:r>
          </a:p>
        </p:txBody>
      </p:sp>
    </p:spTree>
    <p:extLst>
      <p:ext uri="{BB962C8B-B14F-4D97-AF65-F5344CB8AC3E}">
        <p14:creationId xmlns:p14="http://schemas.microsoft.com/office/powerpoint/2010/main" val="1491261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F3367-9C22-264F-8A4A-8B17FB33D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Solomon’s Glory and Wealth (I Kings 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93C16-FAFB-9C4D-873D-8F0E600FD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Solomon and the Queen of Sheba (vs 1-13)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Solomon’s Glory and Wealth (vs 14-29)</a:t>
            </a:r>
          </a:p>
          <a:p>
            <a:pPr lvl="1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Annual income of 666 talents of gold</a:t>
            </a:r>
          </a:p>
          <a:p>
            <a:pPr lvl="1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Fleet of trading ships – gold, silver, ivory, exotic animals</a:t>
            </a:r>
          </a:p>
          <a:p>
            <a:pPr lvl="1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Tribute from nations around Israel</a:t>
            </a:r>
          </a:p>
          <a:p>
            <a:pPr lvl="1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Silver as common as stones</a:t>
            </a:r>
          </a:p>
          <a:p>
            <a:pPr lvl="1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Multiplication of chariots and horseman</a:t>
            </a:r>
          </a:p>
        </p:txBody>
      </p:sp>
    </p:spTree>
    <p:extLst>
      <p:ext uri="{BB962C8B-B14F-4D97-AF65-F5344CB8AC3E}">
        <p14:creationId xmlns:p14="http://schemas.microsoft.com/office/powerpoint/2010/main" val="854864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Solomon’s Failure</a:t>
            </a:r>
          </a:p>
        </p:txBody>
      </p:sp>
    </p:spTree>
    <p:extLst>
      <p:ext uri="{BB962C8B-B14F-4D97-AF65-F5344CB8AC3E}">
        <p14:creationId xmlns:p14="http://schemas.microsoft.com/office/powerpoint/2010/main" val="3038625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08DD-E2C3-FD4F-9F5E-E6AB4791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Solomon’s Failure (I Kings 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F15DE-7050-7D44-A9B8-0CB4A4040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Solomon’s Apostasy (vs 1-8)</a:t>
            </a:r>
          </a:p>
          <a:p>
            <a:endParaRPr lang="en-US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Judgment on Solomon (vs 9-13)</a:t>
            </a:r>
          </a:p>
          <a:p>
            <a:endParaRPr lang="en-US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Lord’s Adversaries against Solomon (vs 14-40)</a:t>
            </a:r>
          </a:p>
          <a:p>
            <a:pPr lvl="1"/>
            <a:r>
              <a:rPr lang="en-US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Hadad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Edomite (vs 14-23)</a:t>
            </a:r>
          </a:p>
          <a:p>
            <a:pPr lvl="1"/>
            <a:r>
              <a:rPr lang="en-US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Rezon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king of Damascus (vs 23-25)</a:t>
            </a:r>
          </a:p>
          <a:p>
            <a:pPr lvl="1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Jeroboam (vs 26-40)</a:t>
            </a:r>
          </a:p>
          <a:p>
            <a:pPr lvl="1"/>
            <a:endParaRPr lang="en-US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 of Solomon’s Life (vs 41-43)</a:t>
            </a:r>
          </a:p>
        </p:txBody>
      </p:sp>
    </p:spTree>
    <p:extLst>
      <p:ext uri="{BB962C8B-B14F-4D97-AF65-F5344CB8AC3E}">
        <p14:creationId xmlns:p14="http://schemas.microsoft.com/office/powerpoint/2010/main" val="1987033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E46FE-226C-184F-9209-B0513404B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775"/>
          </a:xfrm>
        </p:spPr>
        <p:txBody>
          <a:bodyPr>
            <a:normAutofit/>
          </a:bodyPr>
          <a:lstStyle/>
          <a:p>
            <a:r>
              <a:rPr lang="en-US" sz="3600"/>
              <a:t>Reasons for Solomon’s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783BA-9605-BF48-AA90-F6F13476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4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Loved many foreign women – 700 wives/300 concubines</a:t>
            </a:r>
          </a:p>
          <a:p>
            <a:pPr>
              <a:buFont typeface="Wingdings" pitchFamily="2" charset="2"/>
              <a:buChar char="§"/>
            </a:pPr>
            <a:endParaRPr lang="en-US" sz="11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Became a worshiper of their false gods </a:t>
            </a:r>
          </a:p>
          <a:p>
            <a:pPr marL="0" indent="0">
              <a:buNone/>
            </a:pPr>
            <a:endPara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Failed to obey God’s commands (Dt 17:16-17)</a:t>
            </a:r>
          </a:p>
          <a:p>
            <a:pPr>
              <a:buFont typeface="Wingdings" pitchFamily="2" charset="2"/>
              <a:buChar char="§"/>
            </a:pPr>
            <a:endParaRPr lang="en-US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to multiply wives</a:t>
            </a:r>
          </a:p>
          <a:p>
            <a:pPr lvl="1">
              <a:buFont typeface="Wingdings" pitchFamily="2" charset="2"/>
              <a:buChar char="§"/>
            </a:pPr>
            <a:endParaRPr lang="en-US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to accumulate silver and gold</a:t>
            </a:r>
          </a:p>
          <a:p>
            <a:pPr lvl="1">
              <a:buFont typeface="Wingdings" pitchFamily="2" charset="2"/>
              <a:buChar char="§"/>
            </a:pPr>
            <a:endParaRPr lang="en-US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to accumulate horses and chariots</a:t>
            </a:r>
          </a:p>
          <a:p>
            <a:pPr marL="457200" lvl="1" indent="0">
              <a:buNone/>
            </a:pPr>
            <a:endParaRPr lang="en-US" sz="2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sz="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34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3AB4B-54DF-0042-9D75-212D2FDD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Lessons from the Failure of Solomon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C8747-E694-014A-AD08-0AD14438D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Compromises made early in life affect the trajectory of our lives.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 accomplishments for God will not keep us from falling.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Devotion to God is more important than our wisdom and talents.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Solomon failed at his strongest point.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 prosperity is a breeding ground for an independent spirit.</a:t>
            </a:r>
          </a:p>
          <a:p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spiritual decisions have consequences for our descendants.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7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AC464-80CF-E943-B231-CE25BD94F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Books of I &amp; II Kings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0171A-A3CD-174F-A147-2F4597195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 of the Kings of Judah and Israel (~450 year period)</a:t>
            </a:r>
          </a:p>
          <a:p>
            <a:endParaRPr lang="en-US" dirty="0"/>
          </a:p>
          <a:p>
            <a:r>
              <a:rPr lang="en-US" dirty="0"/>
              <a:t>Record of the rise and fall of the nation of Israel</a:t>
            </a:r>
          </a:p>
          <a:p>
            <a:endParaRPr lang="en-US" dirty="0"/>
          </a:p>
          <a:p>
            <a:r>
              <a:rPr lang="en-US" dirty="0"/>
              <a:t>Difference between Kings and Chronicles</a:t>
            </a:r>
          </a:p>
          <a:p>
            <a:pPr lvl="1"/>
            <a:r>
              <a:rPr lang="en-US" dirty="0"/>
              <a:t>Kings – written from prophets’ perspective</a:t>
            </a:r>
          </a:p>
          <a:p>
            <a:pPr lvl="1"/>
            <a:r>
              <a:rPr lang="en-US" dirty="0"/>
              <a:t>Chronicles – written from priestly perspective</a:t>
            </a:r>
          </a:p>
        </p:txBody>
      </p:sp>
    </p:spTree>
    <p:extLst>
      <p:ext uri="{BB962C8B-B14F-4D97-AF65-F5344CB8AC3E}">
        <p14:creationId xmlns:p14="http://schemas.microsoft.com/office/powerpoint/2010/main" val="4220671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Solomon – A Type of Christ</a:t>
            </a:r>
          </a:p>
        </p:txBody>
      </p:sp>
    </p:spTree>
    <p:extLst>
      <p:ext uri="{BB962C8B-B14F-4D97-AF65-F5344CB8AC3E}">
        <p14:creationId xmlns:p14="http://schemas.microsoft.com/office/powerpoint/2010/main" val="987927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15148-8DA2-7E4D-85DD-2F3B6B997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Solomon – a Picture of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C8BBF-A88D-FE4E-A60C-7D07BF24C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Placed on the throne by decree of his father.</a:t>
            </a:r>
          </a:p>
          <a:p>
            <a:endParaRPr lang="en-US" sz="1000"/>
          </a:p>
          <a:p>
            <a:r>
              <a:rPr lang="en-US"/>
              <a:t>He brings in righteous judgment of both evil and good.</a:t>
            </a:r>
          </a:p>
          <a:p>
            <a:endParaRPr lang="en-US" sz="1000"/>
          </a:p>
          <a:p>
            <a:r>
              <a:rPr lang="en-US"/>
              <a:t>His reign is marked by peace, prosperity and righteousness.</a:t>
            </a:r>
          </a:p>
          <a:p>
            <a:endParaRPr lang="en-US" sz="1000"/>
          </a:p>
          <a:p>
            <a:r>
              <a:rPr lang="en-US"/>
              <a:t>He builds the temple for the Lord.</a:t>
            </a:r>
          </a:p>
          <a:p>
            <a:endParaRPr lang="en-US" sz="1000"/>
          </a:p>
          <a:p>
            <a:r>
              <a:rPr lang="en-US"/>
              <a:t>His kingdom is marked by wise administration, wealth &amp; worship.</a:t>
            </a:r>
          </a:p>
          <a:p>
            <a:endParaRPr lang="en-US" sz="1100"/>
          </a:p>
          <a:p>
            <a:r>
              <a:rPr lang="en-US"/>
              <a:t>His kingdom is admired by the Gentile nations.</a:t>
            </a:r>
          </a:p>
        </p:txBody>
      </p:sp>
    </p:spTree>
    <p:extLst>
      <p:ext uri="{BB962C8B-B14F-4D97-AF65-F5344CB8AC3E}">
        <p14:creationId xmlns:p14="http://schemas.microsoft.com/office/powerpoint/2010/main" val="3299208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232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9F382-8C38-2D45-AE60-E99341C79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Reign of Solomon (I Kings 1-11)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5243D-3558-224A-9283-B583DD140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Solomon reigned for 40 years (971-931 B.C.)</a:t>
            </a:r>
          </a:p>
          <a:p>
            <a:endParaRPr lang="en-US" dirty="0"/>
          </a:p>
          <a:p>
            <a:r>
              <a:rPr lang="en-US" dirty="0"/>
              <a:t>Israel reaches its peak during the reign of Solomon (Ch 1-10)</a:t>
            </a:r>
          </a:p>
          <a:p>
            <a:endParaRPr lang="en-US" dirty="0"/>
          </a:p>
          <a:p>
            <a:r>
              <a:rPr lang="en-US" dirty="0"/>
              <a:t>Solomon’s life foreshadows the trajectory of the nation - from glory to idolatry (Ch 11)</a:t>
            </a:r>
          </a:p>
          <a:p>
            <a:endParaRPr lang="en-US" dirty="0"/>
          </a:p>
          <a:p>
            <a:r>
              <a:rPr lang="en-US" dirty="0"/>
              <a:t>Solomon is a type of Christ – His reign foreshadows the millennial reign of the Messiah in peace and righteousness.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67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E4A7-B56E-D741-AA4E-CEBA92441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Outline of I Kings 1-11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DE3DD-235D-EF4F-BAE6-2800ECE2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69684"/>
          </a:xfrm>
        </p:spPr>
        <p:txBody>
          <a:bodyPr>
            <a:normAutofit/>
          </a:bodyPr>
          <a:lstStyle/>
          <a:p>
            <a:r>
              <a:rPr lang="en-US"/>
              <a:t>Solomon’s Ascension to the Throne (Ch 1-2)</a:t>
            </a:r>
          </a:p>
          <a:p>
            <a:endParaRPr lang="en-US" sz="1500"/>
          </a:p>
          <a:p>
            <a:r>
              <a:rPr lang="en-US"/>
              <a:t>Solomon’s Wisdom (Ch 3-4)</a:t>
            </a:r>
          </a:p>
          <a:p>
            <a:endParaRPr lang="en-US" sz="1400"/>
          </a:p>
          <a:p>
            <a:r>
              <a:rPr lang="en-US"/>
              <a:t>Solomon’s Works (Ch 5-9)</a:t>
            </a:r>
          </a:p>
          <a:p>
            <a:pPr marL="0" indent="0">
              <a:buNone/>
            </a:pPr>
            <a:endParaRPr lang="en-US" sz="1300"/>
          </a:p>
          <a:p>
            <a:r>
              <a:rPr lang="en-US"/>
              <a:t>Solomon’s Wealth &amp; Glory (Ch 10)</a:t>
            </a:r>
          </a:p>
          <a:p>
            <a:endParaRPr lang="en-US" sz="1300"/>
          </a:p>
          <a:p>
            <a:r>
              <a:rPr lang="en-US"/>
              <a:t>Solomon’s Failure (Ch 11)</a:t>
            </a:r>
          </a:p>
        </p:txBody>
      </p:sp>
    </p:spTree>
    <p:extLst>
      <p:ext uri="{BB962C8B-B14F-4D97-AF65-F5344CB8AC3E}">
        <p14:creationId xmlns:p14="http://schemas.microsoft.com/office/powerpoint/2010/main" val="825900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Solomon’s Ascension</a:t>
            </a:r>
          </a:p>
        </p:txBody>
      </p:sp>
    </p:spTree>
    <p:extLst>
      <p:ext uri="{BB962C8B-B14F-4D97-AF65-F5344CB8AC3E}">
        <p14:creationId xmlns:p14="http://schemas.microsoft.com/office/powerpoint/2010/main" val="1425420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</p:spPr>
        <p:txBody>
          <a:bodyPr>
            <a:normAutofit/>
          </a:bodyPr>
          <a:lstStyle/>
          <a:p>
            <a:r>
              <a:rPr lang="en-US" sz="4000"/>
              <a:t>Solomon’s Beginning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5475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 of King David and Bathsheba (2 Sam 12:24-25)</a:t>
            </a:r>
          </a:p>
          <a:p>
            <a:pPr>
              <a:buFont typeface="Wingdings" pitchFamily="2" charset="2"/>
              <a:buChar char="§"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Names – Solomon (peaceful) and Jedidiah (loved of the Lord)</a:t>
            </a:r>
          </a:p>
          <a:p>
            <a:pPr>
              <a:buFont typeface="Wingdings" pitchFamily="2" charset="2"/>
              <a:buChar char="§"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 names foreshadow Christ who is the “Prince of Peace” and the ”well-beloved Son”.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99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9CED1-1A63-BA48-961F-1D4B644A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875"/>
          </a:xfrm>
        </p:spPr>
        <p:txBody>
          <a:bodyPr>
            <a:normAutofit fontScale="90000"/>
          </a:bodyPr>
          <a:lstStyle/>
          <a:p>
            <a:r>
              <a:rPr lang="en-US" sz="4000"/>
              <a:t>Solomon’s Ascension to the Throne  (I Kings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BAF73-FDDF-CF4E-B59D-8231918FC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David’s Condition (vs 1-4)</a:t>
            </a:r>
          </a:p>
          <a:p>
            <a:pPr>
              <a:buFont typeface="Wingdings" pitchFamily="2" charset="2"/>
              <a:buChar char="§"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Adonijah’s Bid for the Throne (vs 5-10)</a:t>
            </a:r>
          </a:p>
          <a:p>
            <a:pPr>
              <a:buFont typeface="Wingdings" pitchFamily="2" charset="2"/>
              <a:buChar char="§"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Nathan &amp; Bathsheba Inform David (vs 11-27)</a:t>
            </a:r>
          </a:p>
          <a:p>
            <a:pPr>
              <a:buFont typeface="Wingdings" pitchFamily="2" charset="2"/>
              <a:buChar char="§"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Solomon’s Coronation by Nathan, Zadok and </a:t>
            </a:r>
            <a:r>
              <a:rPr lang="en-US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Benaiah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(vs 28-40)</a:t>
            </a:r>
          </a:p>
          <a:p>
            <a:pPr>
              <a:buFont typeface="Wingdings" pitchFamily="2" charset="2"/>
              <a:buChar char="§"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Solomon’s Mercy to Adonijah (vs 41-53)</a:t>
            </a:r>
          </a:p>
          <a:p>
            <a:pPr>
              <a:buFont typeface="Wingdings" pitchFamily="2" charset="2"/>
              <a:buChar char="§"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08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0B55C-2E69-FB47-A058-2842D3303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Lessons in Leadership (I Kings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19069-2E5E-4643-9C1D-21B79F99D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David’s Failure of Leadership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Adonijah’s Self-Promoting Leadership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Nathan’s Perceptive Leadership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Solomon’s Acceptance of Leadership</a:t>
            </a:r>
          </a:p>
        </p:txBody>
      </p:sp>
    </p:spTree>
    <p:extLst>
      <p:ext uri="{BB962C8B-B14F-4D97-AF65-F5344CB8AC3E}">
        <p14:creationId xmlns:p14="http://schemas.microsoft.com/office/powerpoint/2010/main" val="3674860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3470</TotalTime>
  <Words>1020</Words>
  <Application>Microsoft Office PowerPoint</Application>
  <PresentationFormat>Widescreen</PresentationFormat>
  <Paragraphs>234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Garamond</vt:lpstr>
      <vt:lpstr>Tahoma</vt:lpstr>
      <vt:lpstr>Wingdings</vt:lpstr>
      <vt:lpstr>Office Theme</vt:lpstr>
      <vt:lpstr>1_Office Theme</vt:lpstr>
      <vt:lpstr>PowerPoint Presentation</vt:lpstr>
      <vt:lpstr>General Overview</vt:lpstr>
      <vt:lpstr>Books of I &amp; II Kings</vt:lpstr>
      <vt:lpstr>Reign of Solomon (I Kings 1-11)</vt:lpstr>
      <vt:lpstr>Outline of I Kings 1-11</vt:lpstr>
      <vt:lpstr>Solomon’s Ascension</vt:lpstr>
      <vt:lpstr>Solomon’s Beginning</vt:lpstr>
      <vt:lpstr>Solomon’s Ascension to the Throne  (I Kings 1)</vt:lpstr>
      <vt:lpstr>Lessons in Leadership (I Kings 1)</vt:lpstr>
      <vt:lpstr>Establishment of Solomon’s Throne (1 Kings 2)</vt:lpstr>
      <vt:lpstr>Establishment of Solomon’s Throne (1 Kings 2)</vt:lpstr>
      <vt:lpstr>Solomon’s Wisdom</vt:lpstr>
      <vt:lpstr>Solomon’s Wisdom (I Kings 3 &amp; 4)</vt:lpstr>
      <vt:lpstr>Proper Perspectives of a Spiritual Leader </vt:lpstr>
      <vt:lpstr>Solomon’s Wisdom (I Kings 3 &amp; 4)</vt:lpstr>
      <vt:lpstr>Solomon’s Kingdom</vt:lpstr>
      <vt:lpstr>Solomon’s Wisdom in Literature</vt:lpstr>
      <vt:lpstr>Solomon’s Works</vt:lpstr>
      <vt:lpstr>Solomon’s Works – His Architecture (I Kings 5-8)</vt:lpstr>
      <vt:lpstr>The Temple for the Lord</vt:lpstr>
      <vt:lpstr>Solomon’s Architecture – Palace Complex</vt:lpstr>
      <vt:lpstr>Solomon’s Dedication of the Temple (I Kings 8)</vt:lpstr>
      <vt:lpstr>Solomon’s Other Works (I Kings 9)</vt:lpstr>
      <vt:lpstr>Solomon’s Wealth</vt:lpstr>
      <vt:lpstr>Solomon’s Glory and Wealth (I Kings 10)</vt:lpstr>
      <vt:lpstr>Solomon’s Failure</vt:lpstr>
      <vt:lpstr>Solomon’s Failure (I Kings 11)</vt:lpstr>
      <vt:lpstr>Reasons for Solomon’s Failure</vt:lpstr>
      <vt:lpstr>Lessons from the Failure of Solomon</vt:lpstr>
      <vt:lpstr>Solomon – A Type of Christ</vt:lpstr>
      <vt:lpstr>Solomon – a Picture of Christ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Dennison</dc:creator>
  <cp:lastModifiedBy>Joseph Henkel</cp:lastModifiedBy>
  <cp:revision>226</cp:revision>
  <cp:lastPrinted>2019-08-07T01:38:02Z</cp:lastPrinted>
  <dcterms:created xsi:type="dcterms:W3CDTF">2018-06-13T00:25:10Z</dcterms:created>
  <dcterms:modified xsi:type="dcterms:W3CDTF">2019-08-14T00:38:24Z</dcterms:modified>
</cp:coreProperties>
</file>