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71" r:id="rId2"/>
  </p:sldMasterIdLst>
  <p:notesMasterIdLst>
    <p:notesMasterId r:id="rId51"/>
  </p:notesMasterIdLst>
  <p:handoutMasterIdLst>
    <p:handoutMasterId r:id="rId52"/>
  </p:handoutMasterIdLst>
  <p:sldIdLst>
    <p:sldId id="276" r:id="rId3"/>
    <p:sldId id="257" r:id="rId4"/>
    <p:sldId id="324" r:id="rId5"/>
    <p:sldId id="340" r:id="rId6"/>
    <p:sldId id="341" r:id="rId7"/>
    <p:sldId id="339" r:id="rId8"/>
    <p:sldId id="328" r:id="rId9"/>
    <p:sldId id="329" r:id="rId10"/>
    <p:sldId id="330" r:id="rId11"/>
    <p:sldId id="387" r:id="rId12"/>
    <p:sldId id="342" r:id="rId13"/>
    <p:sldId id="356" r:id="rId14"/>
    <p:sldId id="368" r:id="rId15"/>
    <p:sldId id="262" r:id="rId16"/>
    <p:sldId id="331" r:id="rId17"/>
    <p:sldId id="333" r:id="rId18"/>
    <p:sldId id="335" r:id="rId19"/>
    <p:sldId id="336" r:id="rId20"/>
    <p:sldId id="334" r:id="rId21"/>
    <p:sldId id="327" r:id="rId22"/>
    <p:sldId id="344" r:id="rId23"/>
    <p:sldId id="337" r:id="rId24"/>
    <p:sldId id="348" r:id="rId25"/>
    <p:sldId id="346" r:id="rId26"/>
    <p:sldId id="366" r:id="rId27"/>
    <p:sldId id="367" r:id="rId28"/>
    <p:sldId id="265" r:id="rId29"/>
    <p:sldId id="381" r:id="rId30"/>
    <p:sldId id="369" r:id="rId31"/>
    <p:sldId id="385" r:id="rId32"/>
    <p:sldId id="388" r:id="rId33"/>
    <p:sldId id="370" r:id="rId34"/>
    <p:sldId id="386" r:id="rId35"/>
    <p:sldId id="400" r:id="rId36"/>
    <p:sldId id="405" r:id="rId37"/>
    <p:sldId id="371" r:id="rId38"/>
    <p:sldId id="384" r:id="rId39"/>
    <p:sldId id="372" r:id="rId40"/>
    <p:sldId id="383" r:id="rId41"/>
    <p:sldId id="413" r:id="rId42"/>
    <p:sldId id="415" r:id="rId43"/>
    <p:sldId id="373" r:id="rId44"/>
    <p:sldId id="382" r:id="rId45"/>
    <p:sldId id="420" r:id="rId46"/>
    <p:sldId id="269" r:id="rId47"/>
    <p:sldId id="422" r:id="rId48"/>
    <p:sldId id="364" r:id="rId49"/>
    <p:sldId id="287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4E9"/>
    <a:srgbClr val="F5F1E3"/>
    <a:srgbClr val="EDE6BD"/>
    <a:srgbClr val="E8DFAA"/>
    <a:srgbClr val="F5F1DB"/>
    <a:srgbClr val="EBE3C7"/>
    <a:srgbClr val="290D15"/>
    <a:srgbClr val="4E1827"/>
    <a:srgbClr val="280B1D"/>
    <a:srgbClr val="7B5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01" autoAdjust="0"/>
    <p:restoredTop sz="85085" autoAdjust="0"/>
  </p:normalViewPr>
  <p:slideViewPr>
    <p:cSldViewPr snapToGrid="0">
      <p:cViewPr varScale="1">
        <p:scale>
          <a:sx n="84" d="100"/>
          <a:sy n="84" d="100"/>
        </p:scale>
        <p:origin x="120" y="162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974" y="-3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DC3A7-A8C6-4A4F-B496-B3D8DA76CF8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1976F-AD54-40D0-96E5-300EC0F8F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6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BCD66-204D-48BF-807A-8BD886E55C85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1B8E8-5E14-41B0-879D-4CC6BF1BF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ceptaustin.org/1_samuel_commentaries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ceptaustin.org/1_samuel_commentarie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ceptaustin.org/1_samuel_commentaries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ceptaustin.org/1_samuel_commentaries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48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73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https://www.preceptaustin.org/1_samuel_commentaries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04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https://www.preceptaustin.org/1_samuel_commentaries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04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https://www.preceptaustin.org/1_samuel_commentaries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04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73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[graphic</a:t>
            </a:r>
            <a:r>
              <a:rPr lang="en-US" i="1" baseline="0" dirty="0"/>
              <a:t> adapted from Bible project]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3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[graphic</a:t>
            </a:r>
            <a:r>
              <a:rPr lang="en-US" i="1" baseline="0" dirty="0"/>
              <a:t> adapted from Bible project]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3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[graphic</a:t>
            </a:r>
            <a:r>
              <a:rPr lang="en-US" i="1" baseline="0" dirty="0"/>
              <a:t> adapted from Bible project]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3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[graphic</a:t>
            </a:r>
            <a:r>
              <a:rPr lang="en-US" i="1" baseline="0" dirty="0"/>
              <a:t> adapted from Bible project]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3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[graphic</a:t>
            </a:r>
            <a:r>
              <a:rPr lang="en-US" i="1" baseline="0" dirty="0"/>
              <a:t> adapted from Bible project]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74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[graphic</a:t>
            </a:r>
            <a:r>
              <a:rPr lang="en-US" i="1" baseline="0" dirty="0"/>
              <a:t> adapted from Bible project]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32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9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https://www.preceptaustin.org/1_samuel_commentaries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0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38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3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38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38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38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38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i="1" dirty="0"/>
              <a:t>[google</a:t>
            </a:r>
            <a:r>
              <a:rPr lang="en-US" i="1" baseline="0" dirty="0"/>
              <a:t> search “Old Testament Outline” source is “GraceChapelOnline.org” – adapted]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177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933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634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i="1" dirty="0"/>
              <a:t>[</a:t>
            </a:r>
            <a:r>
              <a:rPr lang="en-US" i="1" dirty="0" err="1"/>
              <a:t>google</a:t>
            </a:r>
            <a:r>
              <a:rPr lang="en-US" i="1" baseline="0" dirty="0"/>
              <a:t> search “Old Testament Outline” source is “GraceChapelOnline.org” – but can’t get to content – probably behind pay wall, so I should adapt graphic]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17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i="1" dirty="0"/>
              <a:t>[</a:t>
            </a:r>
            <a:r>
              <a:rPr lang="en-US" i="1" dirty="0" err="1"/>
              <a:t>google</a:t>
            </a:r>
            <a:r>
              <a:rPr lang="en-US" i="1" baseline="0" dirty="0"/>
              <a:t> search “Old Testament Outline” source is “GraceChapelOnline.org” – but can’t get to content – probably behind pay wall, so I should adapt graphic]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1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i="1" dirty="0"/>
              <a:t>[</a:t>
            </a:r>
            <a:r>
              <a:rPr lang="en-US" i="1" dirty="0" err="1"/>
              <a:t>google</a:t>
            </a:r>
            <a:r>
              <a:rPr lang="en-US" i="1" baseline="0" dirty="0"/>
              <a:t> search “Old Testament Outline” source is “GraceChapelOnline.org” – but can’t get to content – probably behind pay wall, so I should adapt graphic]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17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i="1" dirty="0"/>
              <a:t>[</a:t>
            </a:r>
            <a:r>
              <a:rPr lang="en-US" i="1" dirty="0" err="1"/>
              <a:t>google</a:t>
            </a:r>
            <a:r>
              <a:rPr lang="en-US" i="1" baseline="0" dirty="0"/>
              <a:t> search “Old Testament Outline” source is “GraceChapelOnline.org” – but can’t get to content – probably behind pay wall, so I should adapt graphic]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1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i="1" dirty="0"/>
              <a:t>[</a:t>
            </a:r>
            <a:r>
              <a:rPr lang="en-US" i="1" dirty="0" err="1"/>
              <a:t>google</a:t>
            </a:r>
            <a:r>
              <a:rPr lang="en-US" i="1" baseline="0" dirty="0"/>
              <a:t> search “Old Testament Outline” source is “GraceChapelOnline.org” – but can’t get to content – probably behind pay wall, so I should adapt graphic]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17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i="1" dirty="0"/>
              <a:t>[</a:t>
            </a:r>
            <a:r>
              <a:rPr lang="en-US" i="1" dirty="0" err="1"/>
              <a:t>google</a:t>
            </a:r>
            <a:r>
              <a:rPr lang="en-US" i="1" baseline="0" dirty="0"/>
              <a:t> search “Old Testament Outline” source is “GraceChapelOnline.org” – but can’t get to content – probably behind pay wall, so I should adapt graphic]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B8E8-5E14-41B0-879D-4CC6BF1BFF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1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Alternativ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29552" y="2176952"/>
            <a:ext cx="6132897" cy="840230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5400" b="1" dirty="0">
                <a:solidFill>
                  <a:srgbClr val="290D1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algn="ctr"/>
            <a:r>
              <a:rPr lang="en-US" dirty="0"/>
              <a:t>Click to add topic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029552" y="3052883"/>
            <a:ext cx="6132896" cy="473075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4000" baseline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defRPr>
            </a:lvl1pPr>
          </a:lstStyle>
          <a:p>
            <a:pPr lvl="0"/>
            <a:r>
              <a:rPr lang="en-US" dirty="0"/>
              <a:t>Click to add speaker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69765" y="805650"/>
            <a:ext cx="8165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Samuel to 2 Kings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69765" y="363041"/>
            <a:ext cx="9169400" cy="584775"/>
          </a:xfrm>
          <a:prstGeom prst="rect">
            <a:avLst/>
          </a:prstGeom>
          <a:noFill/>
          <a:ln w="38100" cmpd="thickThin">
            <a:noFill/>
          </a:ln>
          <a:effectLst/>
        </p:spPr>
        <p:txBody>
          <a:bodyPr wrap="square" rtlCol="0">
            <a:spAutoFit/>
          </a:bodyPr>
          <a:lstStyle/>
          <a:p>
            <a:pPr algn="l"/>
            <a:r>
              <a:rPr lang="en-US" sz="3100" i="0" u="none" dirty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TEACHING SERIES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769716" y="221566"/>
            <a:ext cx="1168168" cy="1168168"/>
            <a:chOff x="565485" y="2365859"/>
            <a:chExt cx="1828800" cy="1828800"/>
          </a:xfrm>
        </p:grpSpPr>
        <p:sp>
          <p:nvSpPr>
            <p:cNvPr id="8" name="Oval 7"/>
            <p:cNvSpPr/>
            <p:nvPr userDrawn="1"/>
          </p:nvSpPr>
          <p:spPr>
            <a:xfrm>
              <a:off x="565485" y="2365859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135" y="2921149"/>
              <a:ext cx="1587165" cy="72622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 userDrawn="1"/>
        </p:nvSpPr>
        <p:spPr>
          <a:xfrm>
            <a:off x="5589198" y="3610057"/>
            <a:ext cx="1013604" cy="707886"/>
          </a:xfrm>
          <a:prstGeom prst="rect">
            <a:avLst/>
          </a:prstGeom>
          <a:noFill/>
          <a:ln w="38100" cmpd="thickThin">
            <a:noFill/>
          </a:ln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en-US" sz="4000" dirty="0">
                <a:solidFill>
                  <a:srgbClr val="290D15"/>
                </a:solidFill>
                <a:sym typeface="Wingdings 2" panose="05020102010507070707" pitchFamily="18" charset="2"/>
              </a:rPr>
              <a:t></a:t>
            </a:r>
            <a:endParaRPr lang="en-US" sz="4000" dirty="0">
              <a:solidFill>
                <a:srgbClr val="290D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9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3C2A-52E0-4577-8E66-79FA5D251B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37953" y="637953"/>
            <a:ext cx="1095153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2D111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Scripture is breathed out by God and profitable for teaching, for reproof, for correction, and for training in righteousness.</a:t>
            </a:r>
          </a:p>
          <a:p>
            <a:pPr algn="ctr"/>
            <a:endParaRPr lang="en-US" dirty="0">
              <a:solidFill>
                <a:srgbClr val="2D111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US" sz="3200" dirty="0">
                <a:solidFill>
                  <a:srgbClr val="2D111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Timothy 3:16 (ESV)</a:t>
            </a:r>
          </a:p>
          <a:p>
            <a:pPr algn="ctr"/>
            <a:endParaRPr lang="en-US" sz="44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67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609" y="2231669"/>
            <a:ext cx="11742243" cy="879041"/>
          </a:xfrm>
        </p:spPr>
        <p:txBody>
          <a:bodyPr anchor="b">
            <a:noAutofit/>
          </a:bodyPr>
          <a:lstStyle>
            <a:lvl1pPr algn="l">
              <a:defRPr sz="5400" b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add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5546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4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4400" b="0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16968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38200" y="6362700"/>
            <a:ext cx="10515600" cy="880"/>
          </a:xfrm>
          <a:prstGeom prst="line">
            <a:avLst/>
          </a:prstGeom>
          <a:ln w="28575">
            <a:solidFill>
              <a:srgbClr val="290D1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 userDrawn="1"/>
        </p:nvGrpSpPr>
        <p:grpSpPr>
          <a:xfrm>
            <a:off x="5727758" y="6000779"/>
            <a:ext cx="723842" cy="723842"/>
            <a:chOff x="5676958" y="5836559"/>
            <a:chExt cx="825442" cy="825442"/>
          </a:xfrm>
        </p:grpSpPr>
        <p:sp>
          <p:nvSpPr>
            <p:cNvPr id="10" name="Oval 9"/>
            <p:cNvSpPr/>
            <p:nvPr userDrawn="1"/>
          </p:nvSpPr>
          <p:spPr>
            <a:xfrm>
              <a:off x="5676958" y="5836559"/>
              <a:ext cx="825442" cy="82544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90D1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414" y="6087193"/>
              <a:ext cx="716378" cy="327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266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0" kern="1200" dirty="0">
                <a:solidFill>
                  <a:srgbClr val="290D1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6"/>
            <a:ext cx="5181600" cy="39967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 or media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6"/>
            <a:ext cx="5181600" cy="399675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text or 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38200" y="6362700"/>
            <a:ext cx="10515600" cy="880"/>
          </a:xfrm>
          <a:prstGeom prst="line">
            <a:avLst/>
          </a:prstGeom>
          <a:ln w="28575">
            <a:solidFill>
              <a:srgbClr val="290D1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5727758" y="6000779"/>
            <a:ext cx="723842" cy="723842"/>
            <a:chOff x="5676958" y="5836559"/>
            <a:chExt cx="825442" cy="825442"/>
          </a:xfrm>
        </p:grpSpPr>
        <p:sp>
          <p:nvSpPr>
            <p:cNvPr id="20" name="Oval 19"/>
            <p:cNvSpPr/>
            <p:nvPr userDrawn="1"/>
          </p:nvSpPr>
          <p:spPr>
            <a:xfrm>
              <a:off x="5676958" y="5836559"/>
              <a:ext cx="825442" cy="82544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90D1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414" y="6087193"/>
              <a:ext cx="716378" cy="327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80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3C2A-52E0-4577-8E66-79FA5D251B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37953" y="637953"/>
            <a:ext cx="1095153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0" i="0" kern="1200" dirty="0">
                <a:solidFill>
                  <a:srgbClr val="2D111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Scripture is breathed out by God and profitable for teaching, for reproof, for correction, and for training in righteousness.</a:t>
            </a:r>
          </a:p>
          <a:p>
            <a:pPr algn="ctr"/>
            <a:endParaRPr lang="en-US" sz="1800" b="0" i="0" kern="1200" dirty="0">
              <a:solidFill>
                <a:srgbClr val="2D111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US" sz="3200" b="0" i="0" kern="1200" dirty="0">
                <a:solidFill>
                  <a:srgbClr val="2D111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 b="0" i="0" kern="1200" baseline="0" dirty="0">
                <a:solidFill>
                  <a:srgbClr val="2D111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Timothy 3:16 (ESV)</a:t>
            </a:r>
            <a:endParaRPr lang="en-US" sz="3200" b="0" i="0" kern="1200" dirty="0">
              <a:solidFill>
                <a:srgbClr val="2D111F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b="1" i="0" kern="1200" dirty="0">
              <a:solidFill>
                <a:schemeClr val="tx1"/>
              </a:solidFill>
              <a:effectLst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81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Alternativ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29552" y="2176952"/>
            <a:ext cx="6132897" cy="840230"/>
          </a:xfr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5400" b="1" dirty="0">
                <a:solidFill>
                  <a:srgbClr val="290D1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algn="ctr"/>
            <a:r>
              <a:rPr lang="en-US" dirty="0"/>
              <a:t>Click to add topic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029552" y="3052883"/>
            <a:ext cx="6132896" cy="473075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4000" baseline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defRPr>
            </a:lvl1pPr>
          </a:lstStyle>
          <a:p>
            <a:pPr lvl="0"/>
            <a:r>
              <a:rPr lang="en-US" dirty="0"/>
              <a:t>Click to add speaker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69765" y="805650"/>
            <a:ext cx="5626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Samuel to 2 Kings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69765" y="363041"/>
            <a:ext cx="5155675" cy="584775"/>
          </a:xfrm>
          <a:prstGeom prst="rect">
            <a:avLst/>
          </a:prstGeom>
          <a:noFill/>
          <a:ln w="38100" cmpd="thickThin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100" dirty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TEACHING SERIES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769716" y="221566"/>
            <a:ext cx="1168168" cy="1168168"/>
            <a:chOff x="565485" y="2365859"/>
            <a:chExt cx="1828800" cy="1828800"/>
          </a:xfrm>
        </p:grpSpPr>
        <p:sp>
          <p:nvSpPr>
            <p:cNvPr id="8" name="Oval 7"/>
            <p:cNvSpPr/>
            <p:nvPr userDrawn="1"/>
          </p:nvSpPr>
          <p:spPr>
            <a:xfrm>
              <a:off x="565485" y="2365859"/>
              <a:ext cx="1828800" cy="1828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135" y="2921149"/>
              <a:ext cx="1587165" cy="72622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 userDrawn="1"/>
        </p:nvSpPr>
        <p:spPr>
          <a:xfrm>
            <a:off x="5589198" y="3610057"/>
            <a:ext cx="1013604" cy="707886"/>
          </a:xfrm>
          <a:prstGeom prst="rect">
            <a:avLst/>
          </a:prstGeom>
          <a:noFill/>
          <a:ln w="38100" cmpd="thickThin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290D15"/>
                </a:solidFill>
                <a:sym typeface="Wingdings 2" panose="05020102010507070707" pitchFamily="18" charset="2"/>
              </a:rPr>
              <a:t></a:t>
            </a:r>
            <a:endParaRPr lang="en-US" sz="4000" dirty="0">
              <a:solidFill>
                <a:srgbClr val="290D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4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609" y="2231669"/>
            <a:ext cx="11742243" cy="879041"/>
          </a:xfrm>
        </p:spPr>
        <p:txBody>
          <a:bodyPr anchor="b">
            <a:noAutofit/>
          </a:bodyPr>
          <a:lstStyle>
            <a:lvl1pPr algn="l">
              <a:defRPr sz="5400" b="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add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99201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n-US" sz="4400" b="0" kern="12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16968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38200" y="6362700"/>
            <a:ext cx="10515600" cy="880"/>
          </a:xfrm>
          <a:prstGeom prst="line">
            <a:avLst/>
          </a:prstGeom>
          <a:ln w="28575">
            <a:solidFill>
              <a:srgbClr val="290D1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 userDrawn="1"/>
        </p:nvGrpSpPr>
        <p:grpSpPr>
          <a:xfrm>
            <a:off x="5727758" y="6000779"/>
            <a:ext cx="723842" cy="723842"/>
            <a:chOff x="5676958" y="5836559"/>
            <a:chExt cx="825442" cy="825442"/>
          </a:xfrm>
        </p:grpSpPr>
        <p:sp>
          <p:nvSpPr>
            <p:cNvPr id="10" name="Oval 9"/>
            <p:cNvSpPr/>
            <p:nvPr userDrawn="1"/>
          </p:nvSpPr>
          <p:spPr>
            <a:xfrm>
              <a:off x="5676958" y="5836559"/>
              <a:ext cx="825442" cy="82544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90D1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414" y="6087193"/>
              <a:ext cx="716378" cy="327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77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0" kern="1200" dirty="0">
                <a:solidFill>
                  <a:srgbClr val="290D15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6"/>
            <a:ext cx="5181600" cy="39967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 or media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6"/>
            <a:ext cx="5181600" cy="399675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text or media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695E-1B82-42F8-9A5B-D17D304A0F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38200" y="6362700"/>
            <a:ext cx="10515600" cy="880"/>
          </a:xfrm>
          <a:prstGeom prst="line">
            <a:avLst/>
          </a:prstGeom>
          <a:ln w="28575">
            <a:solidFill>
              <a:srgbClr val="290D1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5727758" y="6000779"/>
            <a:ext cx="723842" cy="723842"/>
            <a:chOff x="5676958" y="5836559"/>
            <a:chExt cx="825442" cy="825442"/>
          </a:xfrm>
        </p:grpSpPr>
        <p:sp>
          <p:nvSpPr>
            <p:cNvPr id="20" name="Oval 19"/>
            <p:cNvSpPr/>
            <p:nvPr userDrawn="1"/>
          </p:nvSpPr>
          <p:spPr>
            <a:xfrm>
              <a:off x="5676958" y="5836559"/>
              <a:ext cx="825442" cy="82544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90D1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414" y="6087193"/>
              <a:ext cx="716378" cy="327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484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3C2A-52E0-4577-8E66-79FA5D251BCF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695E-1B82-42F8-9A5B-D17D304A0F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59" r:id="rId2"/>
    <p:sldLayoutId id="2147483758" r:id="rId3"/>
    <p:sldLayoutId id="2147483760" r:id="rId4"/>
    <p:sldLayoutId id="21474837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3C2A-52E0-4577-8E66-79FA5D251B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695E-1B82-42F8-9A5B-D17D304A0F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2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69267" y="2176952"/>
            <a:ext cx="7253468" cy="1588127"/>
          </a:xfrm>
        </p:spPr>
        <p:txBody>
          <a:bodyPr/>
          <a:lstStyle/>
          <a:p>
            <a:r>
              <a:rPr lang="en-US" dirty="0"/>
              <a:t>Saul the First King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Chad Labelle</a:t>
            </a:r>
          </a:p>
        </p:txBody>
      </p:sp>
    </p:spTree>
    <p:extLst>
      <p:ext uri="{BB962C8B-B14F-4D97-AF65-F5344CB8AC3E}">
        <p14:creationId xmlns:p14="http://schemas.microsoft.com/office/powerpoint/2010/main" val="66462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340663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" b="27"/>
          <a:stretch/>
        </p:blipFill>
        <p:spPr bwMode="auto">
          <a:xfrm>
            <a:off x="4183533" y="761152"/>
            <a:ext cx="3824934" cy="5601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838200" y="6362700"/>
            <a:ext cx="10515600" cy="880"/>
          </a:xfrm>
          <a:prstGeom prst="line">
            <a:avLst/>
          </a:prstGeom>
          <a:ln w="28575">
            <a:solidFill>
              <a:srgbClr val="290D1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727758" y="6000779"/>
            <a:ext cx="723842" cy="723842"/>
            <a:chOff x="5676958" y="5836559"/>
            <a:chExt cx="825442" cy="825442"/>
          </a:xfrm>
        </p:grpSpPr>
        <p:sp>
          <p:nvSpPr>
            <p:cNvPr id="10" name="Oval 9"/>
            <p:cNvSpPr/>
            <p:nvPr userDrawn="1"/>
          </p:nvSpPr>
          <p:spPr>
            <a:xfrm>
              <a:off x="5676958" y="5836559"/>
              <a:ext cx="825442" cy="825442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>
              <a:solidFill>
                <a:srgbClr val="290D1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414" y="6087193"/>
              <a:ext cx="716378" cy="32778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</p:pic>
      </p:grpSp>
    </p:spTree>
    <p:extLst>
      <p:ext uri="{BB962C8B-B14F-4D97-AF65-F5344CB8AC3E}">
        <p14:creationId xmlns:p14="http://schemas.microsoft.com/office/powerpoint/2010/main" val="371747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8" b="19062"/>
          <a:stretch/>
        </p:blipFill>
        <p:spPr bwMode="auto">
          <a:xfrm>
            <a:off x="2759559" y="740531"/>
            <a:ext cx="6660106" cy="559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838200" y="6362700"/>
            <a:ext cx="10515600" cy="880"/>
          </a:xfrm>
          <a:prstGeom prst="line">
            <a:avLst/>
          </a:prstGeom>
          <a:ln w="28575">
            <a:solidFill>
              <a:srgbClr val="290D1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727758" y="6000779"/>
            <a:ext cx="723842" cy="723842"/>
            <a:chOff x="5676958" y="5836559"/>
            <a:chExt cx="825442" cy="825442"/>
          </a:xfrm>
        </p:grpSpPr>
        <p:sp>
          <p:nvSpPr>
            <p:cNvPr id="10" name="Oval 9"/>
            <p:cNvSpPr/>
            <p:nvPr userDrawn="1"/>
          </p:nvSpPr>
          <p:spPr>
            <a:xfrm>
              <a:off x="5676958" y="5836559"/>
              <a:ext cx="825442" cy="825442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>
              <a:solidFill>
                <a:srgbClr val="290D1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414" y="6087193"/>
              <a:ext cx="716378" cy="32778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</p:pic>
      </p:grpSp>
    </p:spTree>
    <p:extLst>
      <p:ext uri="{BB962C8B-B14F-4D97-AF65-F5344CB8AC3E}">
        <p14:creationId xmlns:p14="http://schemas.microsoft.com/office/powerpoint/2010/main" val="4010071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8" b="19062"/>
          <a:stretch/>
        </p:blipFill>
        <p:spPr bwMode="auto">
          <a:xfrm>
            <a:off x="2759559" y="740531"/>
            <a:ext cx="6660106" cy="559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838200" y="6362700"/>
            <a:ext cx="10515600" cy="880"/>
          </a:xfrm>
          <a:prstGeom prst="line">
            <a:avLst/>
          </a:prstGeom>
          <a:ln w="28575">
            <a:solidFill>
              <a:srgbClr val="290D1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727758" y="6000779"/>
            <a:ext cx="723842" cy="723842"/>
            <a:chOff x="5676958" y="5836559"/>
            <a:chExt cx="825442" cy="825442"/>
          </a:xfrm>
        </p:grpSpPr>
        <p:sp>
          <p:nvSpPr>
            <p:cNvPr id="7" name="Oval 6"/>
            <p:cNvSpPr/>
            <p:nvPr userDrawn="1"/>
          </p:nvSpPr>
          <p:spPr>
            <a:xfrm>
              <a:off x="5676958" y="5836559"/>
              <a:ext cx="825442" cy="825442"/>
            </a:xfrm>
            <a:prstGeom prst="ellipse">
              <a:avLst/>
            </a:prstGeom>
            <a:solidFill>
              <a:schemeClr val="bg1">
                <a:alpha val="75000"/>
              </a:schemeClr>
            </a:solidFill>
            <a:ln>
              <a:solidFill>
                <a:srgbClr val="290D15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1414" y="6087193"/>
              <a:ext cx="716378" cy="32778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</p:pic>
      </p:grpSp>
      <p:sp>
        <p:nvSpPr>
          <p:cNvPr id="9" name="Line Callout 2 (No Border) 8"/>
          <p:cNvSpPr/>
          <p:nvPr/>
        </p:nvSpPr>
        <p:spPr>
          <a:xfrm flipH="1">
            <a:off x="243068" y="4506910"/>
            <a:ext cx="2187616" cy="949124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4207"/>
              <a:gd name="adj6" fmla="val -32043"/>
            </a:avLst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Philistines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779133" y="6000779"/>
            <a:ext cx="856527" cy="361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ine Callout 2 (No Border) 13"/>
          <p:cNvSpPr/>
          <p:nvPr/>
        </p:nvSpPr>
        <p:spPr>
          <a:xfrm>
            <a:off x="9942397" y="1570439"/>
            <a:ext cx="2083699" cy="949124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6401"/>
              <a:gd name="adj6" fmla="val -61756"/>
            </a:avLst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Ammonites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3023499" y="4290224"/>
            <a:ext cx="2179140" cy="1261110"/>
          </a:xfrm>
          <a:custGeom>
            <a:avLst/>
            <a:gdLst>
              <a:gd name="connsiteX0" fmla="*/ 1201260 w 2179140"/>
              <a:gd name="connsiteY0" fmla="*/ 304925 h 1261110"/>
              <a:gd name="connsiteX1" fmla="*/ 367883 w 2179140"/>
              <a:gd name="connsiteY1" fmla="*/ 409098 h 1261110"/>
              <a:gd name="connsiteX2" fmla="*/ 113240 w 2179140"/>
              <a:gd name="connsiteY2" fmla="*/ 652166 h 1261110"/>
              <a:gd name="connsiteX3" fmla="*/ 66942 w 2179140"/>
              <a:gd name="connsiteY3" fmla="*/ 1207751 h 1261110"/>
              <a:gd name="connsiteX4" fmla="*/ 1027640 w 2179140"/>
              <a:gd name="connsiteY4" fmla="*/ 1219325 h 1261110"/>
              <a:gd name="connsiteX5" fmla="*/ 1305433 w 2179140"/>
              <a:gd name="connsiteY5" fmla="*/ 1034130 h 1261110"/>
              <a:gd name="connsiteX6" fmla="*/ 1861017 w 2179140"/>
              <a:gd name="connsiteY6" fmla="*/ 999406 h 1261110"/>
              <a:gd name="connsiteX7" fmla="*/ 2173534 w 2179140"/>
              <a:gd name="connsiteY7" fmla="*/ 744763 h 1261110"/>
              <a:gd name="connsiteX8" fmla="*/ 2046212 w 2179140"/>
              <a:gd name="connsiteY8" fmla="*/ 432247 h 1261110"/>
              <a:gd name="connsiteX9" fmla="*/ 1849443 w 2179140"/>
              <a:gd name="connsiteY9" fmla="*/ 15558 h 1261110"/>
              <a:gd name="connsiteX10" fmla="*/ 1398030 w 2179140"/>
              <a:gd name="connsiteY10" fmla="*/ 108156 h 1261110"/>
              <a:gd name="connsiteX11" fmla="*/ 1201260 w 2179140"/>
              <a:gd name="connsiteY11" fmla="*/ 304925 h 126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79140" h="1261110">
                <a:moveTo>
                  <a:pt x="1201260" y="304925"/>
                </a:moveTo>
                <a:cubicBezTo>
                  <a:pt x="1029569" y="355082"/>
                  <a:pt x="549220" y="351225"/>
                  <a:pt x="367883" y="409098"/>
                </a:cubicBezTo>
                <a:cubicBezTo>
                  <a:pt x="186546" y="466971"/>
                  <a:pt x="163397" y="519057"/>
                  <a:pt x="113240" y="652166"/>
                </a:cubicBezTo>
                <a:cubicBezTo>
                  <a:pt x="63083" y="785275"/>
                  <a:pt x="-85458" y="1113225"/>
                  <a:pt x="66942" y="1207751"/>
                </a:cubicBezTo>
                <a:cubicBezTo>
                  <a:pt x="219342" y="1302277"/>
                  <a:pt x="821225" y="1248262"/>
                  <a:pt x="1027640" y="1219325"/>
                </a:cubicBezTo>
                <a:cubicBezTo>
                  <a:pt x="1234055" y="1190388"/>
                  <a:pt x="1166537" y="1070783"/>
                  <a:pt x="1305433" y="1034130"/>
                </a:cubicBezTo>
                <a:cubicBezTo>
                  <a:pt x="1444329" y="997477"/>
                  <a:pt x="1716334" y="1047634"/>
                  <a:pt x="1861017" y="999406"/>
                </a:cubicBezTo>
                <a:cubicBezTo>
                  <a:pt x="2005700" y="951178"/>
                  <a:pt x="2142668" y="839289"/>
                  <a:pt x="2173534" y="744763"/>
                </a:cubicBezTo>
                <a:cubicBezTo>
                  <a:pt x="2204400" y="650237"/>
                  <a:pt x="2100227" y="553781"/>
                  <a:pt x="2046212" y="432247"/>
                </a:cubicBezTo>
                <a:cubicBezTo>
                  <a:pt x="1992197" y="310713"/>
                  <a:pt x="1957473" y="69573"/>
                  <a:pt x="1849443" y="15558"/>
                </a:cubicBezTo>
                <a:cubicBezTo>
                  <a:pt x="1741413" y="-38457"/>
                  <a:pt x="1504131" y="61857"/>
                  <a:pt x="1398030" y="108156"/>
                </a:cubicBezTo>
                <a:cubicBezTo>
                  <a:pt x="1291929" y="154455"/>
                  <a:pt x="1372951" y="254768"/>
                  <a:pt x="1201260" y="304925"/>
                </a:cubicBezTo>
                <a:close/>
              </a:path>
            </a:pathLst>
          </a:cu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2 (No Border) 15"/>
          <p:cNvSpPr/>
          <p:nvPr/>
        </p:nvSpPr>
        <p:spPr>
          <a:xfrm flipH="1">
            <a:off x="243068" y="5483541"/>
            <a:ext cx="2187616" cy="949124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939"/>
              <a:gd name="adj6" fmla="val -74900"/>
            </a:avLst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Amalekites</a:t>
            </a:r>
          </a:p>
        </p:txBody>
      </p:sp>
    </p:spTree>
    <p:extLst>
      <p:ext uri="{BB962C8B-B14F-4D97-AF65-F5344CB8AC3E}">
        <p14:creationId xmlns:p14="http://schemas.microsoft.com/office/powerpoint/2010/main" val="3437940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1757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&amp; 2 Samuel 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128" y="1828800"/>
            <a:ext cx="5151723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09855" y="1828798"/>
            <a:ext cx="5223162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845130" y="5375562"/>
            <a:ext cx="5151722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SAMUEL</a:t>
            </a:r>
          </a:p>
        </p:txBody>
      </p:sp>
      <p:sp>
        <p:nvSpPr>
          <p:cNvPr id="14" name="Left-Right Arrow 13"/>
          <p:cNvSpPr/>
          <p:nvPr/>
        </p:nvSpPr>
        <p:spPr>
          <a:xfrm>
            <a:off x="6109854" y="5375562"/>
            <a:ext cx="5223163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 SAMUEL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5799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1-31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71995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1-24</a:t>
            </a:r>
          </a:p>
        </p:txBody>
      </p:sp>
    </p:spTree>
    <p:extLst>
      <p:ext uri="{BB962C8B-B14F-4D97-AF65-F5344CB8AC3E}">
        <p14:creationId xmlns:p14="http://schemas.microsoft.com/office/powerpoint/2010/main" val="1837741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&amp; 2 Samuel 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128" y="1828800"/>
            <a:ext cx="5151723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09855" y="1828798"/>
            <a:ext cx="5223162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845130" y="5375562"/>
            <a:ext cx="5151722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SAMUEL</a:t>
            </a:r>
          </a:p>
        </p:txBody>
      </p:sp>
      <p:sp>
        <p:nvSpPr>
          <p:cNvPr id="14" name="Left-Right Arrow 13"/>
          <p:cNvSpPr/>
          <p:nvPr/>
        </p:nvSpPr>
        <p:spPr>
          <a:xfrm>
            <a:off x="6109854" y="5375562"/>
            <a:ext cx="5223163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 SAMUEL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5799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1-31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71995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1-24</a:t>
            </a:r>
          </a:p>
        </p:txBody>
      </p:sp>
      <p:sp>
        <p:nvSpPr>
          <p:cNvPr id="10" name="Notched Right Arrow 9"/>
          <p:cNvSpPr/>
          <p:nvPr/>
        </p:nvSpPr>
        <p:spPr>
          <a:xfrm>
            <a:off x="845130" y="4876800"/>
            <a:ext cx="4732537" cy="557213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Samuel</a:t>
            </a:r>
          </a:p>
        </p:txBody>
      </p:sp>
    </p:spTree>
    <p:extLst>
      <p:ext uri="{BB962C8B-B14F-4D97-AF65-F5344CB8AC3E}">
        <p14:creationId xmlns:p14="http://schemas.microsoft.com/office/powerpoint/2010/main" val="37872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&amp; 2 Samuel 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128" y="1828800"/>
            <a:ext cx="5151723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09855" y="1828798"/>
            <a:ext cx="5223162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845130" y="5375562"/>
            <a:ext cx="5151722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SAMUEL</a:t>
            </a:r>
          </a:p>
        </p:txBody>
      </p:sp>
      <p:sp>
        <p:nvSpPr>
          <p:cNvPr id="14" name="Left-Right Arrow 13"/>
          <p:cNvSpPr/>
          <p:nvPr/>
        </p:nvSpPr>
        <p:spPr>
          <a:xfrm>
            <a:off x="6109854" y="5375562"/>
            <a:ext cx="5223163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 SAMUEL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5799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1-31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71995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1-24</a:t>
            </a:r>
          </a:p>
        </p:txBody>
      </p:sp>
      <p:sp>
        <p:nvSpPr>
          <p:cNvPr id="10" name="Notched Right Arrow 9"/>
          <p:cNvSpPr/>
          <p:nvPr/>
        </p:nvSpPr>
        <p:spPr>
          <a:xfrm>
            <a:off x="845130" y="4876800"/>
            <a:ext cx="4732537" cy="557213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Samuel</a:t>
            </a:r>
          </a:p>
        </p:txBody>
      </p:sp>
      <p:sp>
        <p:nvSpPr>
          <p:cNvPr id="11" name="Freeform 10"/>
          <p:cNvSpPr/>
          <p:nvPr/>
        </p:nvSpPr>
        <p:spPr>
          <a:xfrm>
            <a:off x="2701636" y="3048695"/>
            <a:ext cx="3297382" cy="1880546"/>
          </a:xfrm>
          <a:custGeom>
            <a:avLst/>
            <a:gdLst>
              <a:gd name="connsiteX0" fmla="*/ 0 w 3297382"/>
              <a:gd name="connsiteY0" fmla="*/ 3172693 h 3186547"/>
              <a:gd name="connsiteX1" fmla="*/ 1662546 w 3297382"/>
              <a:gd name="connsiteY1" fmla="*/ 2 h 3186547"/>
              <a:gd name="connsiteX2" fmla="*/ 3297382 w 3297382"/>
              <a:gd name="connsiteY2" fmla="*/ 3186547 h 318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7382" h="3186547">
                <a:moveTo>
                  <a:pt x="0" y="3172693"/>
                </a:moveTo>
                <a:cubicBezTo>
                  <a:pt x="556491" y="1585193"/>
                  <a:pt x="1112982" y="-2307"/>
                  <a:pt x="1662546" y="2"/>
                </a:cubicBezTo>
                <a:cubicBezTo>
                  <a:pt x="2212110" y="2311"/>
                  <a:pt x="2754746" y="1594429"/>
                  <a:pt x="3297382" y="3186547"/>
                </a:cubicBezTo>
              </a:path>
            </a:pathLst>
          </a:custGeom>
          <a:ln w="127000" cap="rnd">
            <a:bevel/>
            <a:tailEnd type="triangle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7883552">
            <a:off x="2373220" y="3602560"/>
            <a:ext cx="148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1082002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&amp; 2 Samuel 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128" y="1828800"/>
            <a:ext cx="5151723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09855" y="1828798"/>
            <a:ext cx="5223162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845130" y="5375562"/>
            <a:ext cx="5151722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SAMUEL</a:t>
            </a:r>
          </a:p>
        </p:txBody>
      </p:sp>
      <p:sp>
        <p:nvSpPr>
          <p:cNvPr id="14" name="Left-Right Arrow 13"/>
          <p:cNvSpPr/>
          <p:nvPr/>
        </p:nvSpPr>
        <p:spPr>
          <a:xfrm>
            <a:off x="6109854" y="5375562"/>
            <a:ext cx="5223163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 SAMUEL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5799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1-31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71995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1-24</a:t>
            </a:r>
          </a:p>
        </p:txBody>
      </p:sp>
      <p:sp>
        <p:nvSpPr>
          <p:cNvPr id="10" name="Notched Right Arrow 9"/>
          <p:cNvSpPr/>
          <p:nvPr/>
        </p:nvSpPr>
        <p:spPr>
          <a:xfrm>
            <a:off x="845130" y="4876800"/>
            <a:ext cx="4732537" cy="557213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Samuel</a:t>
            </a:r>
          </a:p>
        </p:txBody>
      </p:sp>
      <p:sp>
        <p:nvSpPr>
          <p:cNvPr id="11" name="Freeform 10"/>
          <p:cNvSpPr/>
          <p:nvPr/>
        </p:nvSpPr>
        <p:spPr>
          <a:xfrm>
            <a:off x="2701636" y="3048695"/>
            <a:ext cx="3297382" cy="1880546"/>
          </a:xfrm>
          <a:custGeom>
            <a:avLst/>
            <a:gdLst>
              <a:gd name="connsiteX0" fmla="*/ 0 w 3297382"/>
              <a:gd name="connsiteY0" fmla="*/ 3172693 h 3186547"/>
              <a:gd name="connsiteX1" fmla="*/ 1662546 w 3297382"/>
              <a:gd name="connsiteY1" fmla="*/ 2 h 3186547"/>
              <a:gd name="connsiteX2" fmla="*/ 3297382 w 3297382"/>
              <a:gd name="connsiteY2" fmla="*/ 3186547 h 318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7382" h="3186547">
                <a:moveTo>
                  <a:pt x="0" y="3172693"/>
                </a:moveTo>
                <a:cubicBezTo>
                  <a:pt x="556491" y="1585193"/>
                  <a:pt x="1112982" y="-2307"/>
                  <a:pt x="1662546" y="2"/>
                </a:cubicBezTo>
                <a:cubicBezTo>
                  <a:pt x="2212110" y="2311"/>
                  <a:pt x="2754746" y="1594429"/>
                  <a:pt x="3297382" y="3186547"/>
                </a:cubicBezTo>
              </a:path>
            </a:pathLst>
          </a:custGeom>
          <a:ln w="127000" cap="rnd">
            <a:bevel/>
            <a:tailEnd type="triangle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7883552">
            <a:off x="2373220" y="3602560"/>
            <a:ext cx="148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Saul</a:t>
            </a:r>
          </a:p>
        </p:txBody>
      </p:sp>
      <p:sp>
        <p:nvSpPr>
          <p:cNvPr id="15" name="Freeform 14"/>
          <p:cNvSpPr/>
          <p:nvPr/>
        </p:nvSpPr>
        <p:spPr>
          <a:xfrm>
            <a:off x="4343400" y="3048695"/>
            <a:ext cx="5119253" cy="1880546"/>
          </a:xfrm>
          <a:custGeom>
            <a:avLst/>
            <a:gdLst>
              <a:gd name="connsiteX0" fmla="*/ 0 w 3297382"/>
              <a:gd name="connsiteY0" fmla="*/ 3172693 h 3186547"/>
              <a:gd name="connsiteX1" fmla="*/ 1662546 w 3297382"/>
              <a:gd name="connsiteY1" fmla="*/ 2 h 3186547"/>
              <a:gd name="connsiteX2" fmla="*/ 3297382 w 3297382"/>
              <a:gd name="connsiteY2" fmla="*/ 3186547 h 318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7382" h="3186547">
                <a:moveTo>
                  <a:pt x="0" y="3172693"/>
                </a:moveTo>
                <a:cubicBezTo>
                  <a:pt x="556491" y="1585193"/>
                  <a:pt x="1112982" y="-2307"/>
                  <a:pt x="1662546" y="2"/>
                </a:cubicBezTo>
                <a:cubicBezTo>
                  <a:pt x="2212110" y="2311"/>
                  <a:pt x="2754746" y="1594429"/>
                  <a:pt x="3297382" y="3186547"/>
                </a:cubicBezTo>
              </a:path>
            </a:pathLst>
          </a:custGeom>
          <a:ln w="127000" cap="rnd">
            <a:bevel/>
            <a:tailEnd type="triangle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8958469">
            <a:off x="4223742" y="3743981"/>
            <a:ext cx="148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104170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67001" y="1828799"/>
            <a:ext cx="1653451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Saul becomes king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320452" y="1828799"/>
            <a:ext cx="1676399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David anointed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&amp; 2 Samuel 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128" y="1828800"/>
            <a:ext cx="1759527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Samuel</a:t>
            </a:r>
          </a:p>
        </p:txBody>
      </p:sp>
      <p:sp>
        <p:nvSpPr>
          <p:cNvPr id="9" name="Rectangle 8"/>
          <p:cNvSpPr/>
          <p:nvPr/>
        </p:nvSpPr>
        <p:spPr>
          <a:xfrm>
            <a:off x="6109855" y="1828798"/>
            <a:ext cx="3352799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David’s reign… [next 2 weeks]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45782" y="1828799"/>
            <a:ext cx="1787235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…epilogue</a:t>
            </a:r>
          </a:p>
        </p:txBody>
      </p:sp>
      <p:sp>
        <p:nvSpPr>
          <p:cNvPr id="12" name="Left-Right Arrow 11"/>
          <p:cNvSpPr/>
          <p:nvPr/>
        </p:nvSpPr>
        <p:spPr>
          <a:xfrm>
            <a:off x="845130" y="5375562"/>
            <a:ext cx="5151722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SAMUEL</a:t>
            </a:r>
          </a:p>
        </p:txBody>
      </p:sp>
      <p:sp>
        <p:nvSpPr>
          <p:cNvPr id="14" name="Left-Right Arrow 13"/>
          <p:cNvSpPr/>
          <p:nvPr/>
        </p:nvSpPr>
        <p:spPr>
          <a:xfrm>
            <a:off x="6109854" y="5375562"/>
            <a:ext cx="5223163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 SAMUEL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799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9357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8-31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36426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1-20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71995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21-24</a:t>
            </a:r>
          </a:p>
        </p:txBody>
      </p:sp>
      <p:sp>
        <p:nvSpPr>
          <p:cNvPr id="22" name="Freeform 21"/>
          <p:cNvSpPr/>
          <p:nvPr/>
        </p:nvSpPr>
        <p:spPr>
          <a:xfrm>
            <a:off x="2701636" y="3048695"/>
            <a:ext cx="3297382" cy="1880546"/>
          </a:xfrm>
          <a:custGeom>
            <a:avLst/>
            <a:gdLst>
              <a:gd name="connsiteX0" fmla="*/ 0 w 3297382"/>
              <a:gd name="connsiteY0" fmla="*/ 3172693 h 3186547"/>
              <a:gd name="connsiteX1" fmla="*/ 1662546 w 3297382"/>
              <a:gd name="connsiteY1" fmla="*/ 2 h 3186547"/>
              <a:gd name="connsiteX2" fmla="*/ 3297382 w 3297382"/>
              <a:gd name="connsiteY2" fmla="*/ 3186547 h 318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7382" h="3186547">
                <a:moveTo>
                  <a:pt x="0" y="3172693"/>
                </a:moveTo>
                <a:cubicBezTo>
                  <a:pt x="556491" y="1585193"/>
                  <a:pt x="1112982" y="-2307"/>
                  <a:pt x="1662546" y="2"/>
                </a:cubicBezTo>
                <a:cubicBezTo>
                  <a:pt x="2212110" y="2311"/>
                  <a:pt x="2754746" y="1594429"/>
                  <a:pt x="3297382" y="3186547"/>
                </a:cubicBezTo>
              </a:path>
            </a:pathLst>
          </a:custGeom>
          <a:ln w="127000" cap="rnd">
            <a:bevel/>
            <a:tailEnd type="triangle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43400" y="3048695"/>
            <a:ext cx="5119253" cy="1880546"/>
          </a:xfrm>
          <a:custGeom>
            <a:avLst/>
            <a:gdLst>
              <a:gd name="connsiteX0" fmla="*/ 0 w 3297382"/>
              <a:gd name="connsiteY0" fmla="*/ 3172693 h 3186547"/>
              <a:gd name="connsiteX1" fmla="*/ 1662546 w 3297382"/>
              <a:gd name="connsiteY1" fmla="*/ 2 h 3186547"/>
              <a:gd name="connsiteX2" fmla="*/ 3297382 w 3297382"/>
              <a:gd name="connsiteY2" fmla="*/ 3186547 h 318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7382" h="3186547">
                <a:moveTo>
                  <a:pt x="0" y="3172693"/>
                </a:moveTo>
                <a:cubicBezTo>
                  <a:pt x="556491" y="1585193"/>
                  <a:pt x="1112982" y="-2307"/>
                  <a:pt x="1662546" y="2"/>
                </a:cubicBezTo>
                <a:cubicBezTo>
                  <a:pt x="2212110" y="2311"/>
                  <a:pt x="2754746" y="1594429"/>
                  <a:pt x="3297382" y="3186547"/>
                </a:cubicBezTo>
              </a:path>
            </a:pathLst>
          </a:custGeom>
          <a:ln w="127000" cap="rnd">
            <a:bevel/>
            <a:tailEnd type="triangle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rot="17883552">
            <a:off x="2373220" y="3602560"/>
            <a:ext cx="148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Saul</a:t>
            </a:r>
          </a:p>
        </p:txBody>
      </p:sp>
      <p:sp>
        <p:nvSpPr>
          <p:cNvPr id="26" name="TextBox 25"/>
          <p:cNvSpPr txBox="1"/>
          <p:nvPr/>
        </p:nvSpPr>
        <p:spPr>
          <a:xfrm rot="18958469">
            <a:off x="4223742" y="3743981"/>
            <a:ext cx="148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David</a:t>
            </a:r>
          </a:p>
        </p:txBody>
      </p:sp>
      <p:sp>
        <p:nvSpPr>
          <p:cNvPr id="28" name="Notched Right Arrow 27"/>
          <p:cNvSpPr/>
          <p:nvPr/>
        </p:nvSpPr>
        <p:spPr>
          <a:xfrm>
            <a:off x="845130" y="4876800"/>
            <a:ext cx="4732537" cy="557213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Samuel</a:t>
            </a:r>
          </a:p>
        </p:txBody>
      </p:sp>
    </p:spTree>
    <p:extLst>
      <p:ext uri="{BB962C8B-B14F-4D97-AF65-F5344CB8AC3E}">
        <p14:creationId xmlns:p14="http://schemas.microsoft.com/office/powerpoint/2010/main" val="112117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Context</a:t>
            </a:r>
          </a:p>
        </p:txBody>
      </p:sp>
    </p:spTree>
    <p:extLst>
      <p:ext uri="{BB962C8B-B14F-4D97-AF65-F5344CB8AC3E}">
        <p14:creationId xmlns:p14="http://schemas.microsoft.com/office/powerpoint/2010/main" val="3869017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67001" y="1828799"/>
            <a:ext cx="1653451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Saul becomes king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320452" y="1828799"/>
            <a:ext cx="1676399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David anointed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&amp; 2 Samuel Overview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128" y="1828800"/>
            <a:ext cx="1759527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Samuel</a:t>
            </a:r>
          </a:p>
        </p:txBody>
      </p:sp>
      <p:sp>
        <p:nvSpPr>
          <p:cNvPr id="9" name="Rectangle 8"/>
          <p:cNvSpPr/>
          <p:nvPr/>
        </p:nvSpPr>
        <p:spPr>
          <a:xfrm>
            <a:off x="6109855" y="1828798"/>
            <a:ext cx="3352799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David’s reign… [next 2 weeks]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45782" y="1828799"/>
            <a:ext cx="1787235" cy="3546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457200" rtlCol="0" anchor="t"/>
          <a:lstStyle/>
          <a:p>
            <a:r>
              <a:rPr lang="en-US" sz="2400" dirty="0"/>
              <a:t>…epilogue</a:t>
            </a:r>
          </a:p>
        </p:txBody>
      </p:sp>
      <p:sp>
        <p:nvSpPr>
          <p:cNvPr id="12" name="Left-Right Arrow 11"/>
          <p:cNvSpPr/>
          <p:nvPr/>
        </p:nvSpPr>
        <p:spPr>
          <a:xfrm>
            <a:off x="845130" y="5375562"/>
            <a:ext cx="5151722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 SAMUEL</a:t>
            </a:r>
          </a:p>
        </p:txBody>
      </p:sp>
      <p:sp>
        <p:nvSpPr>
          <p:cNvPr id="14" name="Left-Right Arrow 13"/>
          <p:cNvSpPr/>
          <p:nvPr/>
        </p:nvSpPr>
        <p:spPr>
          <a:xfrm>
            <a:off x="6109854" y="5375562"/>
            <a:ext cx="5223163" cy="609600"/>
          </a:xfrm>
          <a:prstGeom prst="left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 SAMUEL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799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9357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8-31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36426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1-20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719953" y="1676400"/>
            <a:ext cx="796637" cy="3879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21-24</a:t>
            </a:r>
          </a:p>
        </p:txBody>
      </p:sp>
      <p:sp>
        <p:nvSpPr>
          <p:cNvPr id="22" name="Freeform 21"/>
          <p:cNvSpPr/>
          <p:nvPr/>
        </p:nvSpPr>
        <p:spPr>
          <a:xfrm>
            <a:off x="2701636" y="3048695"/>
            <a:ext cx="3297382" cy="1880546"/>
          </a:xfrm>
          <a:custGeom>
            <a:avLst/>
            <a:gdLst>
              <a:gd name="connsiteX0" fmla="*/ 0 w 3297382"/>
              <a:gd name="connsiteY0" fmla="*/ 3172693 h 3186547"/>
              <a:gd name="connsiteX1" fmla="*/ 1662546 w 3297382"/>
              <a:gd name="connsiteY1" fmla="*/ 2 h 3186547"/>
              <a:gd name="connsiteX2" fmla="*/ 3297382 w 3297382"/>
              <a:gd name="connsiteY2" fmla="*/ 3186547 h 318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7382" h="3186547">
                <a:moveTo>
                  <a:pt x="0" y="3172693"/>
                </a:moveTo>
                <a:cubicBezTo>
                  <a:pt x="556491" y="1585193"/>
                  <a:pt x="1112982" y="-2307"/>
                  <a:pt x="1662546" y="2"/>
                </a:cubicBezTo>
                <a:cubicBezTo>
                  <a:pt x="2212110" y="2311"/>
                  <a:pt x="2754746" y="1594429"/>
                  <a:pt x="3297382" y="3186547"/>
                </a:cubicBezTo>
              </a:path>
            </a:pathLst>
          </a:custGeom>
          <a:ln w="127000" cap="rnd">
            <a:bevel/>
            <a:tailEnd type="triangle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43400" y="3048695"/>
            <a:ext cx="5119253" cy="1880546"/>
          </a:xfrm>
          <a:custGeom>
            <a:avLst/>
            <a:gdLst>
              <a:gd name="connsiteX0" fmla="*/ 0 w 3297382"/>
              <a:gd name="connsiteY0" fmla="*/ 3172693 h 3186547"/>
              <a:gd name="connsiteX1" fmla="*/ 1662546 w 3297382"/>
              <a:gd name="connsiteY1" fmla="*/ 2 h 3186547"/>
              <a:gd name="connsiteX2" fmla="*/ 3297382 w 3297382"/>
              <a:gd name="connsiteY2" fmla="*/ 3186547 h 318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7382" h="3186547">
                <a:moveTo>
                  <a:pt x="0" y="3172693"/>
                </a:moveTo>
                <a:cubicBezTo>
                  <a:pt x="556491" y="1585193"/>
                  <a:pt x="1112982" y="-2307"/>
                  <a:pt x="1662546" y="2"/>
                </a:cubicBezTo>
                <a:cubicBezTo>
                  <a:pt x="2212110" y="2311"/>
                  <a:pt x="2754746" y="1594429"/>
                  <a:pt x="3297382" y="3186547"/>
                </a:cubicBezTo>
              </a:path>
            </a:pathLst>
          </a:custGeom>
          <a:ln w="127000" cap="rnd">
            <a:bevel/>
            <a:tailEnd type="triangle" w="sm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rot="17883552">
            <a:off x="2373220" y="3602560"/>
            <a:ext cx="148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Saul</a:t>
            </a:r>
          </a:p>
        </p:txBody>
      </p:sp>
      <p:sp>
        <p:nvSpPr>
          <p:cNvPr id="26" name="TextBox 25"/>
          <p:cNvSpPr txBox="1"/>
          <p:nvPr/>
        </p:nvSpPr>
        <p:spPr>
          <a:xfrm rot="18958469">
            <a:off x="4223742" y="3743981"/>
            <a:ext cx="1489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David</a:t>
            </a:r>
          </a:p>
        </p:txBody>
      </p:sp>
      <p:sp>
        <p:nvSpPr>
          <p:cNvPr id="28" name="Notched Right Arrow 27"/>
          <p:cNvSpPr/>
          <p:nvPr/>
        </p:nvSpPr>
        <p:spPr>
          <a:xfrm>
            <a:off x="845128" y="4876800"/>
            <a:ext cx="4732539" cy="557213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Samuel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1" y="1828800"/>
            <a:ext cx="3332018" cy="3546761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Today’s Focus</a:t>
            </a:r>
          </a:p>
        </p:txBody>
      </p:sp>
    </p:spTree>
    <p:extLst>
      <p:ext uri="{BB962C8B-B14F-4D97-AF65-F5344CB8AC3E}">
        <p14:creationId xmlns:p14="http://schemas.microsoft.com/office/powerpoint/2010/main" val="2916032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1325563"/>
          </a:xfrm>
        </p:spPr>
        <p:txBody>
          <a:bodyPr/>
          <a:lstStyle/>
          <a:p>
            <a:r>
              <a:rPr lang="en-US" dirty="0"/>
              <a:t>Outline | Characters: Samuel, Saul &amp; David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747321"/>
              </p:ext>
            </p:extLst>
          </p:nvPr>
        </p:nvGraphicFramePr>
        <p:xfrm>
          <a:off x="571500" y="2155025"/>
          <a:ext cx="11062098" cy="2980096"/>
        </p:xfrm>
        <a:graphic>
          <a:graphicData uri="http://schemas.openxmlformats.org/drawingml/2006/table">
            <a:tbl>
              <a:tblPr/>
              <a:tblGrid>
                <a:gridCol w="101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47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2782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2835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1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Chapters in 1 Samuel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5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752" marR="6752" marT="67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5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Samuel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Saul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59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52" marR="6752" marT="67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52" marR="6752" marT="6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98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Samuel 13-31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74720" cy="41696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1800" dirty="0"/>
              <a:t>Israel Demands a King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/>
              <a:t>Saul Chosen to be King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/>
              <a:t>Saul Becomes King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/>
              <a:t>Saul Defeats Ammonites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Samuel’s Farewell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/>
              <a:t>Saul Fights the Philistines</a:t>
            </a:r>
            <a:br>
              <a:rPr lang="en-US" sz="1800" dirty="0"/>
            </a:br>
            <a:r>
              <a:rPr lang="en-US" sz="1800" b="1" dirty="0"/>
              <a:t>Saul Makes an unlawful sacrifice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/>
              <a:t>Jonathan Defeats the Philistines</a:t>
            </a:r>
            <a:br>
              <a:rPr lang="en-US" sz="1800" b="1" dirty="0"/>
            </a:br>
            <a:r>
              <a:rPr lang="en-US" sz="1800" b="1" dirty="0"/>
              <a:t>Saul Makes a Rash Vow</a:t>
            </a:r>
            <a:br>
              <a:rPr lang="en-US" sz="1800" dirty="0"/>
            </a:br>
            <a:r>
              <a:rPr lang="en-US" sz="1800" dirty="0"/>
              <a:t>Saul Fights Israel’s Enemies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b="1" dirty="0"/>
              <a:t>The LORD Rejects Saul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1914" y="1825625"/>
            <a:ext cx="3474720" cy="4169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6"/>
            </a:pPr>
            <a:r>
              <a:rPr lang="en-US" sz="1800" dirty="0"/>
              <a:t>David is Anointed King</a:t>
            </a:r>
            <a:br>
              <a:rPr lang="en-US" sz="1800" dirty="0"/>
            </a:br>
            <a:r>
              <a:rPr lang="en-US" sz="1800" b="1" dirty="0"/>
              <a:t>David in Saul’s Service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1800" b="1" dirty="0"/>
              <a:t>David &amp; Goliath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1800" dirty="0"/>
              <a:t>David &amp; Jonathan’s Friendship</a:t>
            </a:r>
            <a:br>
              <a:rPr lang="en-US" sz="1800" dirty="0"/>
            </a:br>
            <a:r>
              <a:rPr lang="en-US" sz="1800" b="1" dirty="0"/>
              <a:t>Saul’s Jealousy of David</a:t>
            </a:r>
            <a:br>
              <a:rPr lang="en-US" sz="1800" b="1" dirty="0"/>
            </a:br>
            <a:r>
              <a:rPr lang="en-US" sz="1800" dirty="0" err="1"/>
              <a:t>David</a:t>
            </a:r>
            <a:r>
              <a:rPr lang="en-US" sz="1800" dirty="0"/>
              <a:t> Marries Michal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1800" b="1" dirty="0"/>
              <a:t>Saul Tries to Kill David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sz="1800" dirty="0"/>
              <a:t>Jonathan Warns David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sz="1800" dirty="0"/>
              <a:t>David &amp; the Holy Bread</a:t>
            </a:r>
            <a:br>
              <a:rPr lang="en-US" sz="1800" dirty="0"/>
            </a:br>
            <a:r>
              <a:rPr lang="en-US" sz="1800" dirty="0"/>
              <a:t>David Flees to Gath</a:t>
            </a:r>
          </a:p>
          <a:p>
            <a:pPr marL="514350" indent="-514350">
              <a:buFont typeface="+mj-lt"/>
              <a:buAutoNum type="arabicPeriod" startAt="22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David at the Cave of 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Adullam</a:t>
            </a:r>
            <a:br>
              <a:rPr lang="en-US" sz="1800" dirty="0"/>
            </a:br>
            <a:r>
              <a:rPr lang="en-US" sz="1800" b="1" dirty="0"/>
              <a:t>Saul Kills the Priests at Nob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16634" y="1825625"/>
            <a:ext cx="3474720" cy="4169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3"/>
            </a:pPr>
            <a:r>
              <a:rPr lang="en-US" sz="1800" dirty="0"/>
              <a:t>David Saves the City of </a:t>
            </a:r>
            <a:r>
              <a:rPr lang="en-US" sz="1800" dirty="0" err="1"/>
              <a:t>Keilah</a:t>
            </a:r>
            <a:br>
              <a:rPr lang="en-US" sz="1800" dirty="0"/>
            </a:br>
            <a:r>
              <a:rPr lang="en-US" sz="1800" dirty="0"/>
              <a:t>Saul Pursues David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800" b="1" dirty="0"/>
              <a:t>David Spares Saul’s Life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Death of Samuel</a:t>
            </a:r>
            <a:br>
              <a:rPr lang="en-US" sz="1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David and Abigail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800" b="1" dirty="0"/>
              <a:t>David Spares Saul Again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David Flees to the Philistines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US" sz="1800" b="1" dirty="0"/>
              <a:t>Saul and the Medium of En-</a:t>
            </a:r>
            <a:r>
              <a:rPr lang="en-US" sz="1800" b="1" dirty="0" err="1"/>
              <a:t>dor</a:t>
            </a:r>
            <a:endParaRPr lang="en-US" sz="1800" b="1" dirty="0"/>
          </a:p>
          <a:p>
            <a:pPr marL="514350" indent="-514350">
              <a:buFont typeface="+mj-lt"/>
              <a:buAutoNum type="arabicPeriod" startAt="23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The Philistines Reject David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David’s Wives are Captured</a:t>
            </a:r>
            <a:br>
              <a:rPr lang="en-US" sz="1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David Defeats the Amalekites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US" sz="1800" b="1" dirty="0"/>
              <a:t>Death of Saul</a:t>
            </a:r>
            <a:endParaRPr lang="en-US" sz="18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341914" y="1825625"/>
            <a:ext cx="0" cy="43084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816634" y="1825625"/>
            <a:ext cx="0" cy="43084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47928" y="1825625"/>
            <a:ext cx="0" cy="43084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0584" y="4166936"/>
            <a:ext cx="345077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1914" y="4672262"/>
            <a:ext cx="345077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41914" y="2819399"/>
            <a:ext cx="345077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41914" y="1825625"/>
            <a:ext cx="345077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47928" y="3678488"/>
            <a:ext cx="345077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7928" y="2186572"/>
            <a:ext cx="345077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30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1 Samuel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899"/>
            <a:ext cx="10515600" cy="416968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1:1 – 4:1		Samuel’s Birth and Call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4:1 – 7:2		The Ark of the Lord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7:3 – 8:22		Samuel the Judge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9:1 – 12:25		Saul the King</a:t>
            </a:r>
          </a:p>
          <a:p>
            <a:pPr marL="457200" lvl="1" indent="0">
              <a:buNone/>
            </a:pPr>
            <a:r>
              <a:rPr lang="en-US" sz="3200" dirty="0"/>
              <a:t>13:1 – 15:35		Saul Rejected</a:t>
            </a:r>
          </a:p>
          <a:p>
            <a:pPr marL="457200" lvl="1" indent="0">
              <a:buNone/>
            </a:pPr>
            <a:r>
              <a:rPr lang="en-US" sz="3200" dirty="0"/>
              <a:t>16:1 – 17:58 		David Anointed</a:t>
            </a:r>
          </a:p>
          <a:p>
            <a:pPr marL="457200" lvl="1" indent="0">
              <a:buNone/>
            </a:pPr>
            <a:r>
              <a:rPr lang="en-US" sz="3200" dirty="0"/>
              <a:t>18:1 – 21:9 		David Flees Saul</a:t>
            </a:r>
          </a:p>
          <a:p>
            <a:pPr marL="457200" lvl="1" indent="0">
              <a:buNone/>
            </a:pPr>
            <a:r>
              <a:rPr lang="en-US" sz="3200" dirty="0"/>
              <a:t>21:10 – 28:2 		David in Exile</a:t>
            </a:r>
          </a:p>
          <a:p>
            <a:pPr marL="457200" lvl="1" indent="0">
              <a:buNone/>
            </a:pPr>
            <a:r>
              <a:rPr lang="en-US" sz="3200" dirty="0"/>
              <a:t>28:3 – 31:13 		Last Days of Saul’s Reign</a:t>
            </a:r>
          </a:p>
        </p:txBody>
      </p:sp>
    </p:spTree>
    <p:extLst>
      <p:ext uri="{BB962C8B-B14F-4D97-AF65-F5344CB8AC3E}">
        <p14:creationId xmlns:p14="http://schemas.microsoft.com/office/powerpoint/2010/main" val="2831530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Was Saul?</a:t>
            </a:r>
          </a:p>
        </p:txBody>
      </p:sp>
    </p:spTree>
    <p:extLst>
      <p:ext uri="{BB962C8B-B14F-4D97-AF65-F5344CB8AC3E}">
        <p14:creationId xmlns:p14="http://schemas.microsoft.com/office/powerpoint/2010/main" val="470763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Saul’s Family Tree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8403559" y="1505415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Benjamin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8403559" y="2054055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Aphiah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8403559" y="2602695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Becorath</a:t>
            </a:r>
            <a:endParaRPr lang="en-US" dirty="0"/>
          </a:p>
        </p:txBody>
      </p:sp>
      <p:cxnSp>
        <p:nvCxnSpPr>
          <p:cNvPr id="21" name="Straight Connector 20"/>
          <p:cNvCxnSpPr>
            <a:stCxn id="15" idx="2"/>
            <a:endCxn id="19" idx="0"/>
          </p:cNvCxnSpPr>
          <p:nvPr/>
        </p:nvCxnSpPr>
        <p:spPr>
          <a:xfrm>
            <a:off x="9089359" y="2419815"/>
            <a:ext cx="0" cy="18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8403559" y="3151335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Zeror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8403559" y="3699634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Abiel</a:t>
            </a:r>
            <a:endParaRPr lang="en-US" dirty="0"/>
          </a:p>
        </p:txBody>
      </p:sp>
      <p:cxnSp>
        <p:nvCxnSpPr>
          <p:cNvPr id="37" name="Straight Connector 36"/>
          <p:cNvCxnSpPr>
            <a:stCxn id="19" idx="2"/>
            <a:endCxn id="25" idx="0"/>
          </p:cNvCxnSpPr>
          <p:nvPr/>
        </p:nvCxnSpPr>
        <p:spPr>
          <a:xfrm>
            <a:off x="9089359" y="2968455"/>
            <a:ext cx="0" cy="18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6" idx="0"/>
          </p:cNvCxnSpPr>
          <p:nvPr/>
        </p:nvCxnSpPr>
        <p:spPr>
          <a:xfrm>
            <a:off x="9089359" y="3517095"/>
            <a:ext cx="0" cy="1825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7031959" y="4248274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Kish</a:t>
            </a:r>
          </a:p>
        </p:txBody>
      </p:sp>
      <p:sp>
        <p:nvSpPr>
          <p:cNvPr id="40" name="Flowchart: Process 39"/>
          <p:cNvSpPr/>
          <p:nvPr/>
        </p:nvSpPr>
        <p:spPr>
          <a:xfrm>
            <a:off x="7031959" y="4796914"/>
            <a:ext cx="1371600" cy="3657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</a:t>
            </a:r>
          </a:p>
        </p:txBody>
      </p:sp>
      <p:sp>
        <p:nvSpPr>
          <p:cNvPr id="41" name="Flowchart: Process 40"/>
          <p:cNvSpPr/>
          <p:nvPr/>
        </p:nvSpPr>
        <p:spPr>
          <a:xfrm>
            <a:off x="9775159" y="4248274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Ner</a:t>
            </a:r>
            <a:endParaRPr lang="en-US" dirty="0"/>
          </a:p>
        </p:txBody>
      </p:sp>
      <p:cxnSp>
        <p:nvCxnSpPr>
          <p:cNvPr id="43" name="Elbow Connector 42"/>
          <p:cNvCxnSpPr>
            <a:stCxn id="26" idx="2"/>
            <a:endCxn id="39" idx="0"/>
          </p:cNvCxnSpPr>
          <p:nvPr/>
        </p:nvCxnSpPr>
        <p:spPr>
          <a:xfrm rot="5400000">
            <a:off x="8312119" y="3471034"/>
            <a:ext cx="182880" cy="1371600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26" idx="2"/>
            <a:endCxn id="41" idx="0"/>
          </p:cNvCxnSpPr>
          <p:nvPr/>
        </p:nvCxnSpPr>
        <p:spPr>
          <a:xfrm rot="16200000" flipH="1">
            <a:off x="9683719" y="3471034"/>
            <a:ext cx="182880" cy="13716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Flowchart: Process 54"/>
          <p:cNvSpPr/>
          <p:nvPr/>
        </p:nvSpPr>
        <p:spPr>
          <a:xfrm>
            <a:off x="9775159" y="4796914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Abner</a:t>
            </a:r>
            <a:endParaRPr lang="en-US" dirty="0"/>
          </a:p>
        </p:txBody>
      </p:sp>
      <p:sp>
        <p:nvSpPr>
          <p:cNvPr id="56" name="Flowchart: Process 55"/>
          <p:cNvSpPr/>
          <p:nvPr/>
        </p:nvSpPr>
        <p:spPr>
          <a:xfrm>
            <a:off x="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Jonathan</a:t>
            </a:r>
          </a:p>
        </p:txBody>
      </p:sp>
      <p:cxnSp>
        <p:nvCxnSpPr>
          <p:cNvPr id="62" name="Straight Connector 61"/>
          <p:cNvCxnSpPr>
            <a:stCxn id="39" idx="2"/>
            <a:endCxn id="40" idx="0"/>
          </p:cNvCxnSpPr>
          <p:nvPr/>
        </p:nvCxnSpPr>
        <p:spPr>
          <a:xfrm>
            <a:off x="7717759" y="4614034"/>
            <a:ext cx="0" cy="18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1" idx="2"/>
            <a:endCxn id="55" idx="0"/>
          </p:cNvCxnSpPr>
          <p:nvPr/>
        </p:nvCxnSpPr>
        <p:spPr>
          <a:xfrm>
            <a:off x="10460959" y="4614034"/>
            <a:ext cx="0" cy="18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Flowchart: Process 67"/>
          <p:cNvSpPr/>
          <p:nvPr/>
        </p:nvSpPr>
        <p:spPr>
          <a:xfrm>
            <a:off x="155448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Abinadab</a:t>
            </a:r>
            <a:endParaRPr lang="en-US" dirty="0"/>
          </a:p>
        </p:txBody>
      </p:sp>
      <p:sp>
        <p:nvSpPr>
          <p:cNvPr id="69" name="Flowchart: Process 68"/>
          <p:cNvSpPr/>
          <p:nvPr/>
        </p:nvSpPr>
        <p:spPr>
          <a:xfrm>
            <a:off x="310896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Melchisua</a:t>
            </a:r>
            <a:endParaRPr lang="en-US" dirty="0"/>
          </a:p>
        </p:txBody>
      </p:sp>
      <p:sp>
        <p:nvSpPr>
          <p:cNvPr id="70" name="Flowchart: Process 69"/>
          <p:cNvSpPr/>
          <p:nvPr/>
        </p:nvSpPr>
        <p:spPr>
          <a:xfrm>
            <a:off x="621792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Merab</a:t>
            </a:r>
            <a:endParaRPr lang="en-US" dirty="0"/>
          </a:p>
        </p:txBody>
      </p:sp>
      <p:sp>
        <p:nvSpPr>
          <p:cNvPr id="71" name="Flowchart: Process 70"/>
          <p:cNvSpPr/>
          <p:nvPr/>
        </p:nvSpPr>
        <p:spPr>
          <a:xfrm>
            <a:off x="777240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Michal</a:t>
            </a:r>
          </a:p>
        </p:txBody>
      </p:sp>
      <p:cxnSp>
        <p:nvCxnSpPr>
          <p:cNvPr id="76" name="Elbow Connector 75"/>
          <p:cNvCxnSpPr>
            <a:stCxn id="40" idx="2"/>
            <a:endCxn id="70" idx="0"/>
          </p:cNvCxnSpPr>
          <p:nvPr/>
        </p:nvCxnSpPr>
        <p:spPr>
          <a:xfrm rot="5400000">
            <a:off x="7196746" y="4869649"/>
            <a:ext cx="227989" cy="81403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40" idx="2"/>
            <a:endCxn id="69" idx="0"/>
          </p:cNvCxnSpPr>
          <p:nvPr/>
        </p:nvCxnSpPr>
        <p:spPr>
          <a:xfrm rot="5400000">
            <a:off x="5642266" y="3315169"/>
            <a:ext cx="227989" cy="392299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0" idx="2"/>
            <a:endCxn id="68" idx="0"/>
          </p:cNvCxnSpPr>
          <p:nvPr/>
        </p:nvCxnSpPr>
        <p:spPr>
          <a:xfrm rot="5400000">
            <a:off x="4865026" y="2537929"/>
            <a:ext cx="227989" cy="547747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40" idx="2"/>
            <a:endCxn id="56" idx="0"/>
          </p:cNvCxnSpPr>
          <p:nvPr/>
        </p:nvCxnSpPr>
        <p:spPr>
          <a:xfrm rot="5400000">
            <a:off x="4087786" y="1760689"/>
            <a:ext cx="227989" cy="703195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9027446" y="1871175"/>
            <a:ext cx="123825" cy="182880"/>
          </a:xfrm>
          <a:custGeom>
            <a:avLst/>
            <a:gdLst>
              <a:gd name="connsiteX0" fmla="*/ 61912 w 123825"/>
              <a:gd name="connsiteY0" fmla="*/ 0 h 178594"/>
              <a:gd name="connsiteX1" fmla="*/ 61912 w 123825"/>
              <a:gd name="connsiteY1" fmla="*/ 52388 h 178594"/>
              <a:gd name="connsiteX2" fmla="*/ 0 w 123825"/>
              <a:gd name="connsiteY2" fmla="*/ 76200 h 178594"/>
              <a:gd name="connsiteX3" fmla="*/ 123825 w 123825"/>
              <a:gd name="connsiteY3" fmla="*/ 119063 h 178594"/>
              <a:gd name="connsiteX4" fmla="*/ 61912 w 123825"/>
              <a:gd name="connsiteY4" fmla="*/ 140494 h 178594"/>
              <a:gd name="connsiteX5" fmla="*/ 61912 w 123825"/>
              <a:gd name="connsiteY5" fmla="*/ 178594 h 17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25" h="178594">
                <a:moveTo>
                  <a:pt x="61912" y="0"/>
                </a:moveTo>
                <a:lnTo>
                  <a:pt x="61912" y="52388"/>
                </a:lnTo>
                <a:lnTo>
                  <a:pt x="0" y="76200"/>
                </a:lnTo>
                <a:lnTo>
                  <a:pt x="123825" y="119063"/>
                </a:lnTo>
                <a:lnTo>
                  <a:pt x="61912" y="140494"/>
                </a:lnTo>
                <a:lnTo>
                  <a:pt x="61912" y="17859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Elbow Connector 31"/>
          <p:cNvCxnSpPr>
            <a:stCxn id="40" idx="2"/>
            <a:endCxn id="35" idx="0"/>
          </p:cNvCxnSpPr>
          <p:nvPr/>
        </p:nvCxnSpPr>
        <p:spPr>
          <a:xfrm rot="5400000">
            <a:off x="6419506" y="4092409"/>
            <a:ext cx="227989" cy="236851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Flowchart: Process 34"/>
          <p:cNvSpPr/>
          <p:nvPr/>
        </p:nvSpPr>
        <p:spPr>
          <a:xfrm>
            <a:off x="466344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Ish-bosheth</a:t>
            </a:r>
            <a:endParaRPr lang="en-US" dirty="0"/>
          </a:p>
        </p:txBody>
      </p:sp>
      <p:cxnSp>
        <p:nvCxnSpPr>
          <p:cNvPr id="42" name="Elbow Connector 41"/>
          <p:cNvCxnSpPr>
            <a:stCxn id="40" idx="2"/>
            <a:endCxn id="71" idx="0"/>
          </p:cNvCxnSpPr>
          <p:nvPr/>
        </p:nvCxnSpPr>
        <p:spPr>
          <a:xfrm rot="16200000" flipH="1">
            <a:off x="7973985" y="4906447"/>
            <a:ext cx="227989" cy="74044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Flowchart: Process 44"/>
          <p:cNvSpPr/>
          <p:nvPr/>
        </p:nvSpPr>
        <p:spPr>
          <a:xfrm>
            <a:off x="9296400" y="539701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Armoni</a:t>
            </a:r>
            <a:endParaRPr lang="en-US" dirty="0"/>
          </a:p>
        </p:txBody>
      </p:sp>
      <p:cxnSp>
        <p:nvCxnSpPr>
          <p:cNvPr id="51" name="Elbow Connector 50"/>
          <p:cNvCxnSpPr>
            <a:stCxn id="40" idx="2"/>
            <a:endCxn id="45" idx="0"/>
          </p:cNvCxnSpPr>
          <p:nvPr/>
        </p:nvCxnSpPr>
        <p:spPr>
          <a:xfrm rot="16200000" flipH="1">
            <a:off x="8732810" y="4147622"/>
            <a:ext cx="234339" cy="226444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593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Saul’s Family Tree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8403559" y="955007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Benjamin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8403559" y="1503647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Aphiah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8403559" y="2052287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Becorath</a:t>
            </a:r>
            <a:endParaRPr lang="en-US" dirty="0"/>
          </a:p>
        </p:txBody>
      </p:sp>
      <p:cxnSp>
        <p:nvCxnSpPr>
          <p:cNvPr id="21" name="Straight Connector 20"/>
          <p:cNvCxnSpPr>
            <a:stCxn id="15" idx="2"/>
            <a:endCxn id="19" idx="0"/>
          </p:cNvCxnSpPr>
          <p:nvPr/>
        </p:nvCxnSpPr>
        <p:spPr>
          <a:xfrm>
            <a:off x="9089359" y="1869407"/>
            <a:ext cx="0" cy="18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8403559" y="2600927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Zeror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8403559" y="3149226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Abiel</a:t>
            </a:r>
            <a:endParaRPr lang="en-US" dirty="0"/>
          </a:p>
        </p:txBody>
      </p:sp>
      <p:cxnSp>
        <p:nvCxnSpPr>
          <p:cNvPr id="37" name="Straight Connector 36"/>
          <p:cNvCxnSpPr>
            <a:stCxn id="19" idx="2"/>
            <a:endCxn id="25" idx="0"/>
          </p:cNvCxnSpPr>
          <p:nvPr/>
        </p:nvCxnSpPr>
        <p:spPr>
          <a:xfrm>
            <a:off x="9089359" y="2418047"/>
            <a:ext cx="0" cy="18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6" idx="0"/>
          </p:cNvCxnSpPr>
          <p:nvPr/>
        </p:nvCxnSpPr>
        <p:spPr>
          <a:xfrm>
            <a:off x="9089359" y="2966687"/>
            <a:ext cx="0" cy="1825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7031959" y="4248274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Kish</a:t>
            </a:r>
          </a:p>
        </p:txBody>
      </p:sp>
      <p:sp>
        <p:nvSpPr>
          <p:cNvPr id="40" name="Flowchart: Process 39"/>
          <p:cNvSpPr/>
          <p:nvPr/>
        </p:nvSpPr>
        <p:spPr>
          <a:xfrm>
            <a:off x="7031959" y="4796914"/>
            <a:ext cx="1371600" cy="3657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</a:t>
            </a:r>
          </a:p>
        </p:txBody>
      </p:sp>
      <p:cxnSp>
        <p:nvCxnSpPr>
          <p:cNvPr id="43" name="Elbow Connector 42"/>
          <p:cNvCxnSpPr>
            <a:stCxn id="35" idx="2"/>
            <a:endCxn id="39" idx="0"/>
          </p:cNvCxnSpPr>
          <p:nvPr/>
        </p:nvCxnSpPr>
        <p:spPr>
          <a:xfrm rot="5400000">
            <a:off x="8311677" y="3470592"/>
            <a:ext cx="183764" cy="1371600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5" idx="2"/>
            <a:endCxn id="55" idx="0"/>
          </p:cNvCxnSpPr>
          <p:nvPr/>
        </p:nvCxnSpPr>
        <p:spPr>
          <a:xfrm rot="16200000" flipH="1">
            <a:off x="9683277" y="3470592"/>
            <a:ext cx="183764" cy="13716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Flowchart: Process 54"/>
          <p:cNvSpPr/>
          <p:nvPr/>
        </p:nvSpPr>
        <p:spPr>
          <a:xfrm>
            <a:off x="9775159" y="4248274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Abner</a:t>
            </a:r>
            <a:endParaRPr lang="en-US" dirty="0"/>
          </a:p>
        </p:txBody>
      </p:sp>
      <p:cxnSp>
        <p:nvCxnSpPr>
          <p:cNvPr id="62" name="Straight Connector 61"/>
          <p:cNvCxnSpPr>
            <a:stCxn id="39" idx="2"/>
            <a:endCxn id="40" idx="0"/>
          </p:cNvCxnSpPr>
          <p:nvPr/>
        </p:nvCxnSpPr>
        <p:spPr>
          <a:xfrm>
            <a:off x="7717759" y="4614034"/>
            <a:ext cx="0" cy="18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9027446" y="1320767"/>
            <a:ext cx="123825" cy="182880"/>
          </a:xfrm>
          <a:custGeom>
            <a:avLst/>
            <a:gdLst>
              <a:gd name="connsiteX0" fmla="*/ 61912 w 123825"/>
              <a:gd name="connsiteY0" fmla="*/ 0 h 178594"/>
              <a:gd name="connsiteX1" fmla="*/ 61912 w 123825"/>
              <a:gd name="connsiteY1" fmla="*/ 52388 h 178594"/>
              <a:gd name="connsiteX2" fmla="*/ 0 w 123825"/>
              <a:gd name="connsiteY2" fmla="*/ 76200 h 178594"/>
              <a:gd name="connsiteX3" fmla="*/ 123825 w 123825"/>
              <a:gd name="connsiteY3" fmla="*/ 119063 h 178594"/>
              <a:gd name="connsiteX4" fmla="*/ 61912 w 123825"/>
              <a:gd name="connsiteY4" fmla="*/ 140494 h 178594"/>
              <a:gd name="connsiteX5" fmla="*/ 61912 w 123825"/>
              <a:gd name="connsiteY5" fmla="*/ 178594 h 17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25" h="178594">
                <a:moveTo>
                  <a:pt x="61912" y="0"/>
                </a:moveTo>
                <a:lnTo>
                  <a:pt x="61912" y="52388"/>
                </a:lnTo>
                <a:lnTo>
                  <a:pt x="0" y="76200"/>
                </a:lnTo>
                <a:lnTo>
                  <a:pt x="123825" y="119063"/>
                </a:lnTo>
                <a:lnTo>
                  <a:pt x="61912" y="140494"/>
                </a:lnTo>
                <a:lnTo>
                  <a:pt x="61912" y="17859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rocess 34"/>
          <p:cNvSpPr/>
          <p:nvPr/>
        </p:nvSpPr>
        <p:spPr>
          <a:xfrm>
            <a:off x="8403559" y="3698750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Ner</a:t>
            </a:r>
            <a:endParaRPr lang="en-US" dirty="0"/>
          </a:p>
        </p:txBody>
      </p:sp>
      <p:cxnSp>
        <p:nvCxnSpPr>
          <p:cNvPr id="42" name="Straight Connector 41"/>
          <p:cNvCxnSpPr>
            <a:stCxn id="26" idx="2"/>
            <a:endCxn id="35" idx="0"/>
          </p:cNvCxnSpPr>
          <p:nvPr/>
        </p:nvCxnSpPr>
        <p:spPr>
          <a:xfrm>
            <a:off x="9089359" y="3514986"/>
            <a:ext cx="0" cy="183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Jonathan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155448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Abinadab</a:t>
            </a:r>
            <a:endParaRPr lang="en-US" dirty="0"/>
          </a:p>
        </p:txBody>
      </p:sp>
      <p:sp>
        <p:nvSpPr>
          <p:cNvPr id="32" name="Flowchart: Process 31"/>
          <p:cNvSpPr/>
          <p:nvPr/>
        </p:nvSpPr>
        <p:spPr>
          <a:xfrm>
            <a:off x="310896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Melchisua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621792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Merab</a:t>
            </a:r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777240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Michal</a:t>
            </a:r>
          </a:p>
        </p:txBody>
      </p:sp>
      <p:cxnSp>
        <p:nvCxnSpPr>
          <p:cNvPr id="36" name="Elbow Connector 35"/>
          <p:cNvCxnSpPr>
            <a:endCxn id="33" idx="0"/>
          </p:cNvCxnSpPr>
          <p:nvPr/>
        </p:nvCxnSpPr>
        <p:spPr>
          <a:xfrm rot="5400000">
            <a:off x="7196746" y="4869649"/>
            <a:ext cx="227989" cy="81403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32" idx="0"/>
          </p:cNvCxnSpPr>
          <p:nvPr/>
        </p:nvCxnSpPr>
        <p:spPr>
          <a:xfrm rot="5400000">
            <a:off x="5642266" y="3315169"/>
            <a:ext cx="227989" cy="392299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31" idx="0"/>
          </p:cNvCxnSpPr>
          <p:nvPr/>
        </p:nvCxnSpPr>
        <p:spPr>
          <a:xfrm rot="5400000">
            <a:off x="4865026" y="2537929"/>
            <a:ext cx="227989" cy="547747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30" idx="0"/>
          </p:cNvCxnSpPr>
          <p:nvPr/>
        </p:nvCxnSpPr>
        <p:spPr>
          <a:xfrm rot="5400000">
            <a:off x="4087786" y="1760689"/>
            <a:ext cx="227989" cy="703195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0" idx="2"/>
            <a:endCxn id="48" idx="0"/>
          </p:cNvCxnSpPr>
          <p:nvPr/>
        </p:nvCxnSpPr>
        <p:spPr>
          <a:xfrm rot="5400000">
            <a:off x="6419506" y="4092409"/>
            <a:ext cx="227989" cy="2368519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Flowchart: Process 47"/>
          <p:cNvSpPr/>
          <p:nvPr/>
        </p:nvSpPr>
        <p:spPr>
          <a:xfrm>
            <a:off x="4663440" y="539066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Ish-bosheth</a:t>
            </a:r>
            <a:endParaRPr lang="en-US" dirty="0"/>
          </a:p>
        </p:txBody>
      </p:sp>
      <p:cxnSp>
        <p:nvCxnSpPr>
          <p:cNvPr id="49" name="Elbow Connector 48"/>
          <p:cNvCxnSpPr>
            <a:endCxn id="34" idx="0"/>
          </p:cNvCxnSpPr>
          <p:nvPr/>
        </p:nvCxnSpPr>
        <p:spPr>
          <a:xfrm rot="16200000" flipH="1">
            <a:off x="7973985" y="4906447"/>
            <a:ext cx="227989" cy="74044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Flowchart: Process 49"/>
          <p:cNvSpPr/>
          <p:nvPr/>
        </p:nvSpPr>
        <p:spPr>
          <a:xfrm>
            <a:off x="9296400" y="539701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Armoni</a:t>
            </a:r>
            <a:endParaRPr lang="en-US" dirty="0"/>
          </a:p>
        </p:txBody>
      </p:sp>
      <p:sp>
        <p:nvSpPr>
          <p:cNvPr id="51" name="Flowchart: Process 50"/>
          <p:cNvSpPr/>
          <p:nvPr/>
        </p:nvSpPr>
        <p:spPr>
          <a:xfrm>
            <a:off x="10820400" y="5397013"/>
            <a:ext cx="1371600" cy="36576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err="1"/>
              <a:t>Mephibosheth</a:t>
            </a:r>
            <a:endParaRPr lang="en-US" dirty="0"/>
          </a:p>
        </p:txBody>
      </p:sp>
      <p:cxnSp>
        <p:nvCxnSpPr>
          <p:cNvPr id="52" name="Elbow Connector 51"/>
          <p:cNvCxnSpPr>
            <a:endCxn id="50" idx="0"/>
          </p:cNvCxnSpPr>
          <p:nvPr/>
        </p:nvCxnSpPr>
        <p:spPr>
          <a:xfrm rot="16200000" flipH="1">
            <a:off x="8732810" y="4147622"/>
            <a:ext cx="234339" cy="226444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endCxn id="51" idx="0"/>
          </p:cNvCxnSpPr>
          <p:nvPr/>
        </p:nvCxnSpPr>
        <p:spPr>
          <a:xfrm rot="16200000" flipH="1">
            <a:off x="9494810" y="3385622"/>
            <a:ext cx="234339" cy="378844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205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Saul the King</a:t>
            </a:r>
            <a:br>
              <a:rPr lang="en-US" dirty="0"/>
            </a:br>
            <a:r>
              <a:rPr lang="en-US" sz="3600" dirty="0"/>
              <a:t>1Sa 9:1-12:25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609" y="2254996"/>
            <a:ext cx="11742243" cy="8790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8899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Saul the King | </a:t>
            </a:r>
            <a:r>
              <a:rPr lang="en-US" sz="3200" dirty="0"/>
              <a:t>1 Sa 9:1-12:25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Israel Demands a King</a:t>
            </a:r>
            <a:r>
              <a:rPr lang="en-US" sz="3200" b="1" dirty="0"/>
              <a:t> </a:t>
            </a:r>
          </a:p>
          <a:p>
            <a:r>
              <a:rPr lang="en-US" sz="3200" dirty="0"/>
              <a:t>Saul Chosen to be King</a:t>
            </a:r>
          </a:p>
          <a:p>
            <a:r>
              <a:rPr lang="en-US" sz="3200" dirty="0"/>
              <a:t>Saul Becomes King</a:t>
            </a:r>
          </a:p>
          <a:p>
            <a:r>
              <a:rPr lang="en-US" sz="3200" dirty="0"/>
              <a:t>Saul Defeats the Ammonites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Samuel’s Farewell</a:t>
            </a:r>
          </a:p>
        </p:txBody>
      </p:sp>
    </p:spTree>
    <p:extLst>
      <p:ext uri="{BB962C8B-B14F-4D97-AF65-F5344CB8AC3E}">
        <p14:creationId xmlns:p14="http://schemas.microsoft.com/office/powerpoint/2010/main" val="3820199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Saul Rejected</a:t>
            </a:r>
            <a:br>
              <a:rPr lang="en-US" dirty="0"/>
            </a:br>
            <a:r>
              <a:rPr lang="en-US" sz="3600" dirty="0"/>
              <a:t>1Sa 13:1-15:35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609" y="2254996"/>
            <a:ext cx="11742243" cy="8790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421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Place in Old Testament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55571" y="1568958"/>
            <a:ext cx="1093356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Creation</a:t>
            </a:r>
          </a:p>
        </p:txBody>
      </p:sp>
      <p:cxnSp>
        <p:nvCxnSpPr>
          <p:cNvPr id="1024" name="Straight Connector 1023"/>
          <p:cNvCxnSpPr/>
          <p:nvPr/>
        </p:nvCxnSpPr>
        <p:spPr>
          <a:xfrm flipV="1">
            <a:off x="318655" y="1861058"/>
            <a:ext cx="0" cy="19160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18655" y="3782442"/>
            <a:ext cx="11525683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1495088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430</a:t>
            </a:r>
          </a:p>
        </p:txBody>
      </p:sp>
      <p:cxnSp>
        <p:nvCxnSpPr>
          <p:cNvPr id="158" name="Straight Connector 157"/>
          <p:cNvCxnSpPr>
            <a:stCxn id="157" idx="0"/>
          </p:cNvCxnSpPr>
          <p:nvPr/>
        </p:nvCxnSpPr>
        <p:spPr>
          <a:xfrm flipV="1">
            <a:off x="11844338" y="1849774"/>
            <a:ext cx="0" cy="175224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10920072" y="1557166"/>
            <a:ext cx="1150032" cy="2926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OT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30595" y="3602014"/>
            <a:ext cx="69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4000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4148252" y="3551609"/>
            <a:ext cx="3780266" cy="461665"/>
          </a:xfrm>
          <a:prstGeom prst="rect">
            <a:avLst/>
          </a:prstGeom>
          <a:solidFill>
            <a:srgbClr val="F7F4E9">
              <a:alpha val="8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OLD TESTAMENT TIMELINE</a:t>
            </a:r>
          </a:p>
        </p:txBody>
      </p:sp>
    </p:spTree>
    <p:extLst>
      <p:ext uri="{BB962C8B-B14F-4D97-AF65-F5344CB8AC3E}">
        <p14:creationId xmlns:p14="http://schemas.microsoft.com/office/powerpoint/2010/main" val="1687224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Saul Rejected | </a:t>
            </a:r>
            <a:r>
              <a:rPr lang="en-US" sz="3200" dirty="0"/>
              <a:t>1 Sa 13:1-15:35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Saul Fights the </a:t>
            </a:r>
            <a:r>
              <a:rPr lang="en-US" sz="3200"/>
              <a:t>Philistines</a:t>
            </a:r>
            <a:r>
              <a:rPr lang="en-US" sz="3200" b="1"/>
              <a:t> </a:t>
            </a:r>
            <a:endParaRPr lang="en-US" sz="3200" b="1" dirty="0"/>
          </a:p>
          <a:p>
            <a:r>
              <a:rPr lang="en-US" sz="3200" b="1" dirty="0"/>
              <a:t>Saul Makes an Unlawful Sacrifice</a:t>
            </a:r>
          </a:p>
          <a:p>
            <a:r>
              <a:rPr lang="en-US" sz="3200" dirty="0"/>
              <a:t>Jonathan Defeats the Philistines</a:t>
            </a:r>
          </a:p>
          <a:p>
            <a:r>
              <a:rPr lang="en-US" sz="3200" b="1" dirty="0"/>
              <a:t>Saul Makes a Rash Vow</a:t>
            </a:r>
          </a:p>
          <a:p>
            <a:r>
              <a:rPr lang="en-US" sz="3200" dirty="0"/>
              <a:t>Saul Fights Israel’s Enemies</a:t>
            </a:r>
          </a:p>
          <a:p>
            <a:r>
              <a:rPr lang="en-US" sz="3200" b="1" dirty="0"/>
              <a:t>The LORD Rejects Saul</a:t>
            </a:r>
          </a:p>
        </p:txBody>
      </p:sp>
    </p:spTree>
    <p:extLst>
      <p:ext uri="{BB962C8B-B14F-4D97-AF65-F5344CB8AC3E}">
        <p14:creationId xmlns:p14="http://schemas.microsoft.com/office/powerpoint/2010/main" val="1519127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Saul Rejected | </a:t>
            </a:r>
            <a:r>
              <a:rPr lang="en-US" sz="3200" dirty="0"/>
              <a:t>1 Sa 13:1-15:35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Saul Fights the Philistines</a:t>
            </a:r>
          </a:p>
          <a:p>
            <a:r>
              <a:rPr lang="en-US" sz="3200" b="1" dirty="0"/>
              <a:t>Saul Makes an Unlawful Sacrifice</a:t>
            </a:r>
          </a:p>
          <a:p>
            <a:r>
              <a:rPr lang="en-US" sz="3200" dirty="0"/>
              <a:t>Jonathan Defeats the Philistines</a:t>
            </a:r>
          </a:p>
          <a:p>
            <a:r>
              <a:rPr lang="en-US" sz="3200" b="1" dirty="0"/>
              <a:t>Saul Makes a Rash Vow</a:t>
            </a:r>
          </a:p>
          <a:p>
            <a:r>
              <a:rPr lang="en-US" sz="3200" dirty="0"/>
              <a:t>Saul Fights Israel’s Enemies</a:t>
            </a:r>
          </a:p>
          <a:p>
            <a:r>
              <a:rPr lang="en-US" sz="3200" b="1" dirty="0"/>
              <a:t>The LORD Rejects Saul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9360" y="2590800"/>
            <a:ext cx="7477760" cy="27838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1270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“To </a:t>
            </a:r>
            <a:r>
              <a:rPr lang="en-US" sz="4000" b="1" dirty="0">
                <a:solidFill>
                  <a:schemeClr val="accent1"/>
                </a:solidFill>
              </a:rPr>
              <a:t>obey</a:t>
            </a:r>
            <a:r>
              <a:rPr lang="en-US" sz="4000" dirty="0">
                <a:solidFill>
                  <a:schemeClr val="accent1"/>
                </a:solidFill>
              </a:rPr>
              <a:t> is better than sacrifice”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(15:22)</a:t>
            </a:r>
          </a:p>
        </p:txBody>
      </p:sp>
    </p:spTree>
    <p:extLst>
      <p:ext uri="{BB962C8B-B14F-4D97-AF65-F5344CB8AC3E}">
        <p14:creationId xmlns:p14="http://schemas.microsoft.com/office/powerpoint/2010/main" val="2925977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David Anointed</a:t>
            </a:r>
            <a:br>
              <a:rPr lang="en-US" dirty="0"/>
            </a:br>
            <a:r>
              <a:rPr lang="en-US" sz="3600" dirty="0"/>
              <a:t>1Sa 16:1-17:58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609" y="2254996"/>
            <a:ext cx="11742243" cy="8790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8143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Anointed | </a:t>
            </a:r>
            <a:r>
              <a:rPr lang="en-US" sz="3200" dirty="0"/>
              <a:t>1 Sa 16:1 – 17:58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David is Anointed King </a:t>
            </a:r>
            <a:endParaRPr lang="en-US" sz="3200" b="1" dirty="0"/>
          </a:p>
          <a:p>
            <a:r>
              <a:rPr lang="en-US" sz="3200" dirty="0"/>
              <a:t>David in Saul’s Service</a:t>
            </a:r>
          </a:p>
          <a:p>
            <a:r>
              <a:rPr lang="en-US" sz="3200" dirty="0"/>
              <a:t>David &amp; Goliath</a:t>
            </a:r>
          </a:p>
        </p:txBody>
      </p:sp>
    </p:spTree>
    <p:extLst>
      <p:ext uri="{BB962C8B-B14F-4D97-AF65-F5344CB8AC3E}">
        <p14:creationId xmlns:p14="http://schemas.microsoft.com/office/powerpoint/2010/main" val="1519127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Anointed | </a:t>
            </a:r>
            <a:r>
              <a:rPr lang="en-US" sz="3200" dirty="0"/>
              <a:t>1 Sa 16:1 – 17:58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David is Anointed King</a:t>
            </a:r>
          </a:p>
          <a:p>
            <a:r>
              <a:rPr lang="en-US" sz="3200" dirty="0"/>
              <a:t>David in Saul’s Service</a:t>
            </a:r>
          </a:p>
          <a:p>
            <a:r>
              <a:rPr lang="en-US" sz="3200" dirty="0"/>
              <a:t>David &amp; Goliath</a:t>
            </a:r>
          </a:p>
        </p:txBody>
      </p:sp>
      <p:sp>
        <p:nvSpPr>
          <p:cNvPr id="5" name="Rectangle 4"/>
          <p:cNvSpPr/>
          <p:nvPr/>
        </p:nvSpPr>
        <p:spPr>
          <a:xfrm>
            <a:off x="4047490" y="3097169"/>
            <a:ext cx="7477760" cy="27838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1270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“man looks on the outward appearance, but the LORD looks on the </a:t>
            </a:r>
            <a:r>
              <a:rPr lang="en-US" sz="4000" b="1" dirty="0">
                <a:solidFill>
                  <a:schemeClr val="accent1"/>
                </a:solidFill>
              </a:rPr>
              <a:t>heart</a:t>
            </a:r>
            <a:r>
              <a:rPr lang="en-US" sz="4000" dirty="0">
                <a:solidFill>
                  <a:schemeClr val="accent1"/>
                </a:solidFill>
              </a:rPr>
              <a:t>.”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(16:7)</a:t>
            </a:r>
          </a:p>
        </p:txBody>
      </p:sp>
    </p:spTree>
    <p:extLst>
      <p:ext uri="{BB962C8B-B14F-4D97-AF65-F5344CB8AC3E}">
        <p14:creationId xmlns:p14="http://schemas.microsoft.com/office/powerpoint/2010/main" val="4052312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Anointed | </a:t>
            </a:r>
            <a:r>
              <a:rPr lang="en-US" sz="3200" dirty="0"/>
              <a:t>1 Sa 16:1 – 17:58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David is Anointed King</a:t>
            </a:r>
          </a:p>
          <a:p>
            <a:r>
              <a:rPr lang="en-US" sz="3200" dirty="0"/>
              <a:t>David in Saul’s Service</a:t>
            </a:r>
          </a:p>
          <a:p>
            <a:r>
              <a:rPr lang="en-US" sz="3200" dirty="0"/>
              <a:t>David &amp; Goliath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4099560" y="3070860"/>
            <a:ext cx="7477760" cy="27838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1270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“The battle is the LORD’s”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(17:47)</a:t>
            </a:r>
          </a:p>
        </p:txBody>
      </p:sp>
    </p:spTree>
    <p:extLst>
      <p:ext uri="{BB962C8B-B14F-4D97-AF65-F5344CB8AC3E}">
        <p14:creationId xmlns:p14="http://schemas.microsoft.com/office/powerpoint/2010/main" val="25581255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David Flees Saul</a:t>
            </a:r>
            <a:br>
              <a:rPr lang="en-US" dirty="0"/>
            </a:br>
            <a:r>
              <a:rPr lang="en-US" sz="3600" dirty="0"/>
              <a:t>1Sa 18:1-21:9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609" y="2254996"/>
            <a:ext cx="11742243" cy="8790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47893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Flees Saul | </a:t>
            </a:r>
            <a:r>
              <a:rPr lang="en-US" sz="3200" dirty="0"/>
              <a:t>1 Sa 18:1 – 21:9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David &amp; Jonathan’s Friendship </a:t>
            </a:r>
            <a:endParaRPr lang="en-US" sz="3200" b="1" dirty="0"/>
          </a:p>
          <a:p>
            <a:r>
              <a:rPr lang="en-US" sz="3200" b="1" dirty="0"/>
              <a:t>Saul’s Jealousy of David</a:t>
            </a:r>
          </a:p>
          <a:p>
            <a:r>
              <a:rPr lang="en-US" sz="3200" dirty="0"/>
              <a:t>David Marries Michal</a:t>
            </a:r>
          </a:p>
          <a:p>
            <a:r>
              <a:rPr lang="en-US" sz="3200" b="1" dirty="0"/>
              <a:t>Saul Tries to Kill David</a:t>
            </a:r>
          </a:p>
          <a:p>
            <a:r>
              <a:rPr lang="en-US" sz="3200" dirty="0"/>
              <a:t>Jonathan Warns David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5110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David in Exile</a:t>
            </a:r>
            <a:br>
              <a:rPr lang="en-US" dirty="0"/>
            </a:br>
            <a:r>
              <a:rPr lang="en-US" sz="3600" dirty="0"/>
              <a:t>1Sa 21:10-28:2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609" y="2254996"/>
            <a:ext cx="11742243" cy="8790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4882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in Exile | </a:t>
            </a:r>
            <a:r>
              <a:rPr lang="en-US" sz="3200" dirty="0"/>
              <a:t>1Sa 21:10-28:2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David &amp; the Holy Bread </a:t>
            </a:r>
            <a:endParaRPr lang="en-US" sz="3200" b="1" dirty="0"/>
          </a:p>
          <a:p>
            <a:r>
              <a:rPr lang="en-US" sz="3200" dirty="0"/>
              <a:t>David Flees to Gath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 at the Cave of </a:t>
            </a:r>
            <a:r>
              <a:rPr lang="en-US" sz="3200" dirty="0" err="1">
                <a:solidFill>
                  <a:schemeClr val="bg1">
                    <a:lumMod val="75000"/>
                  </a:schemeClr>
                </a:solidFill>
              </a:rPr>
              <a:t>Adullam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200" b="1" dirty="0"/>
              <a:t>Saul Kills the Priests at Nob</a:t>
            </a:r>
          </a:p>
          <a:p>
            <a:r>
              <a:rPr lang="en-US" sz="3200" dirty="0"/>
              <a:t>David Saves the City of </a:t>
            </a:r>
            <a:r>
              <a:rPr lang="en-US" sz="3200" dirty="0" err="1"/>
              <a:t>Keilah</a:t>
            </a:r>
            <a:endParaRPr lang="en-US" sz="3200" dirty="0"/>
          </a:p>
          <a:p>
            <a:r>
              <a:rPr lang="en-US" sz="3200" dirty="0"/>
              <a:t>Saul Pursues David</a:t>
            </a:r>
          </a:p>
          <a:p>
            <a:r>
              <a:rPr lang="en-US" sz="3200" b="1" dirty="0"/>
              <a:t>David Spares Saul’s Life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Death of Samuel</a:t>
            </a:r>
          </a:p>
        </p:txBody>
      </p:sp>
    </p:spTree>
    <p:extLst>
      <p:ext uri="{BB962C8B-B14F-4D97-AF65-F5344CB8AC3E}">
        <p14:creationId xmlns:p14="http://schemas.microsoft.com/office/powerpoint/2010/main" val="77654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/>
          <p:cNvCxnSpPr/>
          <p:nvPr/>
        </p:nvCxnSpPr>
        <p:spPr>
          <a:xfrm>
            <a:off x="10471265" y="3771291"/>
            <a:ext cx="5332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9236825" y="3771291"/>
            <a:ext cx="12344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410390" y="3771291"/>
            <a:ext cx="1826435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356465" y="3771291"/>
            <a:ext cx="10539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96145" y="3771291"/>
            <a:ext cx="256032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072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1051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247505" y="3771291"/>
            <a:ext cx="5486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81745" y="3777139"/>
            <a:ext cx="36576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00200" y="3619976"/>
            <a:ext cx="1281545" cy="319088"/>
            <a:chOff x="318655" y="4437856"/>
            <a:chExt cx="1281545" cy="31908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53249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1446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Place in Old Testament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18655" y="3619976"/>
            <a:ext cx="1281545" cy="319088"/>
            <a:chOff x="318655" y="4437856"/>
            <a:chExt cx="1281545" cy="3190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155571" y="1568958"/>
            <a:ext cx="1093356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Creation</a:t>
            </a:r>
          </a:p>
        </p:txBody>
      </p:sp>
      <p:cxnSp>
        <p:nvCxnSpPr>
          <p:cNvPr id="1024" name="Straight Connector 1023"/>
          <p:cNvCxnSpPr/>
          <p:nvPr/>
        </p:nvCxnSpPr>
        <p:spPr>
          <a:xfrm flipV="1">
            <a:off x="318655" y="1861058"/>
            <a:ext cx="0" cy="19160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29" idx="0"/>
            <a:endCxn id="36" idx="2"/>
          </p:cNvCxnSpPr>
          <p:nvPr/>
        </p:nvCxnSpPr>
        <p:spPr>
          <a:xfrm flipV="1">
            <a:off x="1600200" y="2299716"/>
            <a:ext cx="0" cy="130229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9155" y="2007616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of Abraham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1250950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2200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247505" y="2575386"/>
            <a:ext cx="0" cy="9298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064625" y="2007108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Entrance into Canaan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81400" y="2729484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 of Judges Begins</a:t>
            </a:r>
          </a:p>
        </p:txBody>
      </p:sp>
      <p:cxnSp>
        <p:nvCxnSpPr>
          <p:cNvPr id="57" name="Straight Connector 56"/>
          <p:cNvCxnSpPr>
            <a:stCxn id="82" idx="0"/>
          </p:cNvCxnSpPr>
          <p:nvPr/>
        </p:nvCxnSpPr>
        <p:spPr>
          <a:xfrm flipV="1">
            <a:off x="3803127" y="3314700"/>
            <a:ext cx="0" cy="2873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0" idx="0"/>
            <a:endCxn id="73" idx="2"/>
          </p:cNvCxnSpPr>
          <p:nvPr/>
        </p:nvCxnSpPr>
        <p:spPr>
          <a:xfrm flipV="1">
            <a:off x="2881745" y="1861058"/>
            <a:ext cx="0" cy="174095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010700" y="1568958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Exodus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5387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1350</a:t>
            </a:r>
          </a:p>
        </p:txBody>
      </p:sp>
      <p:cxnSp>
        <p:nvCxnSpPr>
          <p:cNvPr id="86" name="Straight Connector 85"/>
          <p:cNvCxnSpPr>
            <a:endCxn id="87" idx="2"/>
          </p:cNvCxnSpPr>
          <p:nvPr/>
        </p:nvCxnSpPr>
        <p:spPr>
          <a:xfrm flipV="1">
            <a:off x="6356465" y="1850409"/>
            <a:ext cx="0" cy="174146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5485420" y="1558309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 1</a:t>
            </a:r>
            <a:r>
              <a:rPr lang="en-US" baseline="30000" dirty="0"/>
              <a:t>st</a:t>
            </a:r>
            <a:r>
              <a:rPr lang="en-US" dirty="0"/>
              <a:t> King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6113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931</a:t>
            </a:r>
          </a:p>
        </p:txBody>
      </p:sp>
      <p:cxnSp>
        <p:nvCxnSpPr>
          <p:cNvPr id="90" name="Straight Connector 89"/>
          <p:cNvCxnSpPr>
            <a:stCxn id="89" idx="0"/>
            <a:endCxn id="91" idx="2"/>
          </p:cNvCxnSpPr>
          <p:nvPr/>
        </p:nvCxnSpPr>
        <p:spPr>
          <a:xfrm flipV="1">
            <a:off x="7410389" y="2592832"/>
            <a:ext cx="0" cy="10091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6661089" y="2007616"/>
            <a:ext cx="149860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the Kingdom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88757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722</a:t>
            </a:r>
          </a:p>
        </p:txBody>
      </p:sp>
      <p:cxnSp>
        <p:nvCxnSpPr>
          <p:cNvPr id="100" name="Straight Connector 99"/>
          <p:cNvCxnSpPr>
            <a:stCxn id="99" idx="0"/>
            <a:endCxn id="101" idx="2"/>
          </p:cNvCxnSpPr>
          <p:nvPr/>
        </p:nvCxnSpPr>
        <p:spPr>
          <a:xfrm flipV="1">
            <a:off x="9236825" y="2143017"/>
            <a:ext cx="0" cy="145899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8351635" y="1557801"/>
            <a:ext cx="177038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Northern Kingdom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1220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586</a:t>
            </a:r>
          </a:p>
        </p:txBody>
      </p:sp>
      <p:cxnSp>
        <p:nvCxnSpPr>
          <p:cNvPr id="107" name="Straight Connector 106"/>
          <p:cNvCxnSpPr>
            <a:stCxn id="106" idx="0"/>
          </p:cNvCxnSpPr>
          <p:nvPr/>
        </p:nvCxnSpPr>
        <p:spPr>
          <a:xfrm flipV="1">
            <a:off x="10471265" y="3158001"/>
            <a:ext cx="0" cy="4440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9351288" y="2280177"/>
            <a:ext cx="1284279" cy="8778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Southern Kingdom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1004489" y="3771291"/>
            <a:ext cx="839849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065786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515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1495088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430</a:t>
            </a:r>
          </a:p>
        </p:txBody>
      </p:sp>
      <p:cxnSp>
        <p:nvCxnSpPr>
          <p:cNvPr id="158" name="Straight Connector 157"/>
          <p:cNvCxnSpPr>
            <a:stCxn id="157" idx="0"/>
          </p:cNvCxnSpPr>
          <p:nvPr/>
        </p:nvCxnSpPr>
        <p:spPr>
          <a:xfrm flipV="1">
            <a:off x="11844338" y="1849774"/>
            <a:ext cx="0" cy="175224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10920072" y="1557166"/>
            <a:ext cx="1150032" cy="2926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OT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737877" y="1986934"/>
            <a:ext cx="1025498" cy="596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Jerusalem Restored</a:t>
            </a:r>
          </a:p>
        </p:txBody>
      </p:sp>
      <p:cxnSp>
        <p:nvCxnSpPr>
          <p:cNvPr id="164" name="Straight Connector 163"/>
          <p:cNvCxnSpPr>
            <a:stCxn id="155" idx="0"/>
          </p:cNvCxnSpPr>
          <p:nvPr/>
        </p:nvCxnSpPr>
        <p:spPr>
          <a:xfrm flipV="1">
            <a:off x="11007119" y="2583707"/>
            <a:ext cx="0" cy="101830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-30595" y="3602014"/>
            <a:ext cx="69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4000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3866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in Exile | </a:t>
            </a:r>
            <a:r>
              <a:rPr lang="en-US" sz="3200" dirty="0"/>
              <a:t>1Sa 21:10-28:2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 and Abigail</a:t>
            </a:r>
            <a:r>
              <a:rPr lang="en-US" sz="3200" dirty="0"/>
              <a:t>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200" b="1" dirty="0"/>
              <a:t>David Spares Saul Again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 Flees to the Philistines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8567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96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 and Abigail</a:t>
            </a:r>
          </a:p>
          <a:p>
            <a:r>
              <a:rPr lang="en-US" sz="3200" b="1" dirty="0"/>
              <a:t>David Spares Saul Again</a:t>
            </a:r>
            <a:r>
              <a:rPr lang="en-US" sz="3200" dirty="0"/>
              <a:t> </a:t>
            </a:r>
            <a:r>
              <a:rPr lang="en-US" sz="3200" b="1" dirty="0">
                <a:sym typeface="Wingdings"/>
              </a:rPr>
              <a:t>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 Flees to the Philistines</a:t>
            </a:r>
            <a:r>
              <a:rPr lang="en-US" sz="3200" dirty="0"/>
              <a:t> </a:t>
            </a:r>
            <a:r>
              <a:rPr lang="en-US" sz="3200" b="1" dirty="0">
                <a:sym typeface="Wingdings"/>
              </a:rPr>
              <a:t></a:t>
            </a:r>
          </a:p>
          <a:p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in Exile | </a:t>
            </a:r>
            <a:r>
              <a:rPr lang="en-US" sz="3200" dirty="0"/>
              <a:t>1Sa 21:10-28:2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9360" y="2590800"/>
            <a:ext cx="7477760" cy="27838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1270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“The </a:t>
            </a:r>
            <a:r>
              <a:rPr lang="en-US" sz="4000" b="1" dirty="0">
                <a:solidFill>
                  <a:schemeClr val="accent1"/>
                </a:solidFill>
              </a:rPr>
              <a:t>LORD forbid </a:t>
            </a:r>
            <a:r>
              <a:rPr lang="en-US" sz="4000" dirty="0">
                <a:solidFill>
                  <a:schemeClr val="accent1"/>
                </a:solidFill>
              </a:rPr>
              <a:t>that I should put out my hand against the </a:t>
            </a:r>
            <a:r>
              <a:rPr lang="en-US" sz="4000" b="1" dirty="0">
                <a:solidFill>
                  <a:schemeClr val="accent1"/>
                </a:solidFill>
              </a:rPr>
              <a:t>LORD’s anointed</a:t>
            </a:r>
            <a:r>
              <a:rPr lang="en-US" sz="4000" dirty="0">
                <a:solidFill>
                  <a:schemeClr val="accent1"/>
                </a:solidFill>
              </a:rPr>
              <a:t>.”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(26:11)</a:t>
            </a:r>
          </a:p>
        </p:txBody>
      </p:sp>
    </p:spTree>
    <p:extLst>
      <p:ext uri="{BB962C8B-B14F-4D97-AF65-F5344CB8AC3E}">
        <p14:creationId xmlns:p14="http://schemas.microsoft.com/office/powerpoint/2010/main" val="1041540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Last Days of Saul’s Reign</a:t>
            </a:r>
            <a:br>
              <a:rPr lang="en-US" dirty="0"/>
            </a:br>
            <a:r>
              <a:rPr lang="en-US" sz="3600" dirty="0"/>
              <a:t>1Sa 28:3-31:13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609" y="2254996"/>
            <a:ext cx="11742243" cy="8790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solidFill>
                  <a:srgbClr val="290D1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629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Days of Saul’s Reign | </a:t>
            </a:r>
            <a:r>
              <a:rPr lang="en-US" sz="3200" dirty="0"/>
              <a:t>1 Sa 28:3 – 31:13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Saul and the Medium of </a:t>
            </a:r>
            <a:r>
              <a:rPr lang="en-US" sz="3200" b="1" dirty="0" err="1"/>
              <a:t>En-dor</a:t>
            </a:r>
            <a:r>
              <a:rPr lang="en-US" sz="3200" dirty="0"/>
              <a:t> </a:t>
            </a:r>
            <a:endParaRPr lang="en-US" sz="3200" b="1" dirty="0"/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The Philistines Reject David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David’s Wives are Captured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 Defeats the Amalekites</a:t>
            </a:r>
          </a:p>
          <a:p>
            <a:r>
              <a:rPr lang="en-US" sz="3200" b="1" dirty="0"/>
              <a:t>Death of Saul</a:t>
            </a:r>
          </a:p>
        </p:txBody>
      </p:sp>
    </p:spTree>
    <p:extLst>
      <p:ext uri="{BB962C8B-B14F-4D97-AF65-F5344CB8AC3E}">
        <p14:creationId xmlns:p14="http://schemas.microsoft.com/office/powerpoint/2010/main" val="4140866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Days of Saul’s Reign | </a:t>
            </a:r>
            <a:r>
              <a:rPr lang="en-US" sz="3200" dirty="0"/>
              <a:t>1 Sa 28:3 – 31:13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Saul and the Medium of En-</a:t>
            </a:r>
            <a:r>
              <a:rPr lang="en-US" sz="3200" b="1" dirty="0" err="1"/>
              <a:t>dor</a:t>
            </a:r>
            <a:endParaRPr lang="en-US" sz="3200" b="1" dirty="0"/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The Philistines Reject David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David’s Wives are Captured</a:t>
            </a:r>
          </a:p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David Defeats the Amalekites</a:t>
            </a:r>
          </a:p>
          <a:p>
            <a:r>
              <a:rPr lang="en-US" sz="3200" b="1" dirty="0"/>
              <a:t>Death of Saul</a:t>
            </a:r>
            <a:r>
              <a:rPr lang="en-US" sz="3200" dirty="0"/>
              <a:t> </a:t>
            </a:r>
            <a:r>
              <a:rPr lang="en-US" sz="3200" b="1" dirty="0">
                <a:sym typeface="Wingdings"/>
              </a:rPr>
              <a:t>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499360" y="2590800"/>
            <a:ext cx="7477760" cy="278384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1270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“the LORD has </a:t>
            </a:r>
            <a:r>
              <a:rPr lang="en-US" sz="4000" b="1" dirty="0">
                <a:solidFill>
                  <a:schemeClr val="accent1"/>
                </a:solidFill>
              </a:rPr>
              <a:t>torn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b="1" dirty="0">
                <a:solidFill>
                  <a:schemeClr val="accent1"/>
                </a:solidFill>
              </a:rPr>
              <a:t>the kingdom </a:t>
            </a:r>
            <a:r>
              <a:rPr lang="en-US" sz="4000" dirty="0">
                <a:solidFill>
                  <a:schemeClr val="accent1"/>
                </a:solidFill>
              </a:rPr>
              <a:t>out of your hand…  Because you did </a:t>
            </a:r>
            <a:r>
              <a:rPr lang="en-US" sz="4000" b="1" dirty="0">
                <a:solidFill>
                  <a:schemeClr val="accent1"/>
                </a:solidFill>
              </a:rPr>
              <a:t>not obey</a:t>
            </a:r>
            <a:r>
              <a:rPr lang="en-US" sz="4000" dirty="0">
                <a:solidFill>
                  <a:schemeClr val="accent1"/>
                </a:solidFill>
              </a:rPr>
              <a:t> the voice of the LORD…”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(28:17-18)</a:t>
            </a:r>
          </a:p>
        </p:txBody>
      </p:sp>
    </p:spTree>
    <p:extLst>
      <p:ext uri="{BB962C8B-B14F-4D97-AF65-F5344CB8AC3E}">
        <p14:creationId xmlns:p14="http://schemas.microsoft.com/office/powerpoint/2010/main" val="22760027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84959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| 1 Samuel 8-31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Saul was an answer to the people’s demand</a:t>
            </a:r>
          </a:p>
          <a:p>
            <a:endParaRPr lang="en-US" sz="3200" dirty="0"/>
          </a:p>
          <a:p>
            <a:r>
              <a:rPr lang="en-US" sz="3200" dirty="0"/>
              <a:t>Saul v. David</a:t>
            </a:r>
          </a:p>
          <a:p>
            <a:endParaRPr lang="en-US" dirty="0"/>
          </a:p>
          <a:p>
            <a:r>
              <a:rPr lang="en-US" sz="3200" dirty="0"/>
              <a:t>To </a:t>
            </a:r>
            <a:r>
              <a:rPr lang="en-US" sz="3200" b="1" dirty="0"/>
              <a:t>obey</a:t>
            </a:r>
            <a:r>
              <a:rPr lang="en-US" sz="3200" dirty="0"/>
              <a:t> is better than sacrifice</a:t>
            </a:r>
            <a:r>
              <a:rPr lang="en-US" sz="2400" dirty="0"/>
              <a:t> (15:22)</a:t>
            </a:r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b="1" dirty="0"/>
              <a:t>LORD</a:t>
            </a:r>
            <a:r>
              <a:rPr lang="en-US" sz="3200" dirty="0"/>
              <a:t> looks on the </a:t>
            </a:r>
            <a:r>
              <a:rPr lang="en-US" sz="3200" b="1" dirty="0"/>
              <a:t>heart </a:t>
            </a:r>
            <a:r>
              <a:rPr lang="en-US" sz="2400" dirty="0"/>
              <a:t>(16:7)</a:t>
            </a:r>
          </a:p>
          <a:p>
            <a:r>
              <a:rPr lang="en-US" sz="3200" dirty="0"/>
              <a:t>The </a:t>
            </a:r>
            <a:r>
              <a:rPr lang="en-US" sz="3200" b="1" dirty="0"/>
              <a:t>battle</a:t>
            </a:r>
            <a:r>
              <a:rPr lang="en-US" sz="3200" dirty="0"/>
              <a:t> is the </a:t>
            </a:r>
            <a:r>
              <a:rPr lang="en-US" sz="3200" b="1" dirty="0"/>
              <a:t>LORD’s</a:t>
            </a:r>
            <a:r>
              <a:rPr lang="en-US" sz="2400" dirty="0"/>
              <a:t> (17:47)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99919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Verse | A Lesson from Saul’s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aseline="30000" dirty="0"/>
              <a:t>16 </a:t>
            </a:r>
            <a:r>
              <a:rPr lang="en-US" sz="4000" dirty="0"/>
              <a:t>The king is not saved by his </a:t>
            </a:r>
            <a:r>
              <a:rPr lang="en-US" sz="4000" b="1" dirty="0"/>
              <a:t>great army</a:t>
            </a:r>
            <a:r>
              <a:rPr lang="en-US" sz="4000" dirty="0"/>
              <a:t>;…</a:t>
            </a:r>
            <a:br>
              <a:rPr lang="en-US" sz="4000" dirty="0"/>
            </a:br>
            <a:r>
              <a:rPr lang="en-US" sz="4000" baseline="30000" dirty="0"/>
              <a:t>18 </a:t>
            </a:r>
            <a:r>
              <a:rPr lang="en-US" sz="4000" dirty="0"/>
              <a:t>Behold, the eye of the </a:t>
            </a:r>
            <a:r>
              <a:rPr lang="en-US" sz="4000" cap="small" dirty="0"/>
              <a:t>Lord</a:t>
            </a:r>
            <a:r>
              <a:rPr lang="en-US" sz="4000" dirty="0"/>
              <a:t> is on those who </a:t>
            </a:r>
            <a:r>
              <a:rPr lang="en-US" sz="4000" b="1" dirty="0"/>
              <a:t>fear him</a:t>
            </a:r>
            <a:r>
              <a:rPr lang="en-US" sz="4000" dirty="0"/>
              <a:t>, on those who hope in his steadfast love,</a:t>
            </a:r>
            <a:br>
              <a:rPr lang="en-US" sz="4000" dirty="0"/>
            </a:br>
            <a:endParaRPr lang="en-US" sz="4000" dirty="0"/>
          </a:p>
          <a:p>
            <a:pPr marL="0" indent="0">
              <a:buNone/>
            </a:pPr>
            <a:endParaRPr lang="en-US" sz="4000" b="1" dirty="0"/>
          </a:p>
          <a:p>
            <a:pPr marL="0" indent="0" algn="r">
              <a:buNone/>
            </a:pPr>
            <a:r>
              <a:rPr lang="en-US" sz="4000" dirty="0"/>
              <a:t>Psalm 33:16,18</a:t>
            </a:r>
          </a:p>
        </p:txBody>
      </p:sp>
    </p:spTree>
    <p:extLst>
      <p:ext uri="{BB962C8B-B14F-4D97-AF65-F5344CB8AC3E}">
        <p14:creationId xmlns:p14="http://schemas.microsoft.com/office/powerpoint/2010/main" val="21695306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47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/>
          <p:cNvCxnSpPr/>
          <p:nvPr/>
        </p:nvCxnSpPr>
        <p:spPr>
          <a:xfrm>
            <a:off x="10471265" y="3771291"/>
            <a:ext cx="5332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9236825" y="3771291"/>
            <a:ext cx="12344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410390" y="3771291"/>
            <a:ext cx="1826435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356465" y="3771291"/>
            <a:ext cx="10539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96145" y="3771291"/>
            <a:ext cx="256032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072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1051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247505" y="3771291"/>
            <a:ext cx="5486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81745" y="3777139"/>
            <a:ext cx="36576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00200" y="3619976"/>
            <a:ext cx="1281545" cy="319088"/>
            <a:chOff x="318655" y="4437856"/>
            <a:chExt cx="1281545" cy="31908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53249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1446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Place in Old Testament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18655" y="3619976"/>
            <a:ext cx="1281545" cy="319088"/>
            <a:chOff x="318655" y="4437856"/>
            <a:chExt cx="1281545" cy="3190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155571" y="1568958"/>
            <a:ext cx="1093356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Creation</a:t>
            </a:r>
          </a:p>
        </p:txBody>
      </p:sp>
      <p:cxnSp>
        <p:nvCxnSpPr>
          <p:cNvPr id="1024" name="Straight Connector 1023"/>
          <p:cNvCxnSpPr/>
          <p:nvPr/>
        </p:nvCxnSpPr>
        <p:spPr>
          <a:xfrm flipV="1">
            <a:off x="318655" y="1861058"/>
            <a:ext cx="0" cy="19160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29" idx="0"/>
            <a:endCxn id="36" idx="2"/>
          </p:cNvCxnSpPr>
          <p:nvPr/>
        </p:nvCxnSpPr>
        <p:spPr>
          <a:xfrm flipV="1">
            <a:off x="1600200" y="2299716"/>
            <a:ext cx="0" cy="130229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9155" y="2007616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of Abraham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1250950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2200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247505" y="2575386"/>
            <a:ext cx="0" cy="9298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064625" y="2007108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Entrance into Canaan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81400" y="2729484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 of Judges Begins</a:t>
            </a:r>
          </a:p>
        </p:txBody>
      </p:sp>
      <p:cxnSp>
        <p:nvCxnSpPr>
          <p:cNvPr id="57" name="Straight Connector 56"/>
          <p:cNvCxnSpPr>
            <a:stCxn id="82" idx="0"/>
          </p:cNvCxnSpPr>
          <p:nvPr/>
        </p:nvCxnSpPr>
        <p:spPr>
          <a:xfrm flipV="1">
            <a:off x="3803127" y="3314700"/>
            <a:ext cx="0" cy="2873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0" idx="0"/>
            <a:endCxn id="73" idx="2"/>
          </p:cNvCxnSpPr>
          <p:nvPr/>
        </p:nvCxnSpPr>
        <p:spPr>
          <a:xfrm flipV="1">
            <a:off x="2881745" y="1861058"/>
            <a:ext cx="0" cy="174095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010700" y="1568958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Exodus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5387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1350</a:t>
            </a:r>
          </a:p>
        </p:txBody>
      </p:sp>
      <p:cxnSp>
        <p:nvCxnSpPr>
          <p:cNvPr id="86" name="Straight Connector 85"/>
          <p:cNvCxnSpPr>
            <a:endCxn id="87" idx="2"/>
          </p:cNvCxnSpPr>
          <p:nvPr/>
        </p:nvCxnSpPr>
        <p:spPr>
          <a:xfrm flipV="1">
            <a:off x="6356465" y="1850409"/>
            <a:ext cx="0" cy="174146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5485420" y="1558309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 1</a:t>
            </a:r>
            <a:r>
              <a:rPr lang="en-US" baseline="30000" dirty="0"/>
              <a:t>st</a:t>
            </a:r>
            <a:r>
              <a:rPr lang="en-US" dirty="0"/>
              <a:t> King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6113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931</a:t>
            </a:r>
          </a:p>
        </p:txBody>
      </p:sp>
      <p:cxnSp>
        <p:nvCxnSpPr>
          <p:cNvPr id="90" name="Straight Connector 89"/>
          <p:cNvCxnSpPr>
            <a:stCxn id="89" idx="0"/>
            <a:endCxn id="91" idx="2"/>
          </p:cNvCxnSpPr>
          <p:nvPr/>
        </p:nvCxnSpPr>
        <p:spPr>
          <a:xfrm flipV="1">
            <a:off x="7410389" y="2592832"/>
            <a:ext cx="0" cy="10091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6661089" y="2007616"/>
            <a:ext cx="149860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the Kingdom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88757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722</a:t>
            </a:r>
          </a:p>
        </p:txBody>
      </p:sp>
      <p:cxnSp>
        <p:nvCxnSpPr>
          <p:cNvPr id="100" name="Straight Connector 99"/>
          <p:cNvCxnSpPr>
            <a:stCxn id="99" idx="0"/>
            <a:endCxn id="101" idx="2"/>
          </p:cNvCxnSpPr>
          <p:nvPr/>
        </p:nvCxnSpPr>
        <p:spPr>
          <a:xfrm flipV="1">
            <a:off x="9236825" y="2143017"/>
            <a:ext cx="0" cy="145899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8351635" y="1557801"/>
            <a:ext cx="177038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Northern Kingdom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1220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586</a:t>
            </a:r>
          </a:p>
        </p:txBody>
      </p:sp>
      <p:cxnSp>
        <p:nvCxnSpPr>
          <p:cNvPr id="107" name="Straight Connector 106"/>
          <p:cNvCxnSpPr>
            <a:stCxn id="106" idx="0"/>
          </p:cNvCxnSpPr>
          <p:nvPr/>
        </p:nvCxnSpPr>
        <p:spPr>
          <a:xfrm flipV="1">
            <a:off x="10471265" y="3158001"/>
            <a:ext cx="0" cy="4440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9351288" y="2280177"/>
            <a:ext cx="1284279" cy="8778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Southern Kingdom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1004489" y="3771291"/>
            <a:ext cx="839849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065786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515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1495088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430</a:t>
            </a:r>
          </a:p>
        </p:txBody>
      </p:sp>
      <p:cxnSp>
        <p:nvCxnSpPr>
          <p:cNvPr id="158" name="Straight Connector 157"/>
          <p:cNvCxnSpPr>
            <a:stCxn id="157" idx="0"/>
          </p:cNvCxnSpPr>
          <p:nvPr/>
        </p:nvCxnSpPr>
        <p:spPr>
          <a:xfrm flipV="1">
            <a:off x="11844338" y="1849774"/>
            <a:ext cx="0" cy="175224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10920072" y="1557166"/>
            <a:ext cx="1150032" cy="2926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OT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737877" y="1986934"/>
            <a:ext cx="1025498" cy="596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Jerusalem Restored</a:t>
            </a:r>
          </a:p>
        </p:txBody>
      </p:sp>
      <p:cxnSp>
        <p:nvCxnSpPr>
          <p:cNvPr id="164" name="Straight Connector 163"/>
          <p:cNvCxnSpPr>
            <a:stCxn id="155" idx="0"/>
          </p:cNvCxnSpPr>
          <p:nvPr/>
        </p:nvCxnSpPr>
        <p:spPr>
          <a:xfrm flipV="1">
            <a:off x="11007119" y="2583708"/>
            <a:ext cx="0" cy="101830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600199" y="3265097"/>
            <a:ext cx="1281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Patriarchs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3796145" y="326509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of Judges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6356463" y="3265097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Kings</a:t>
            </a:r>
          </a:p>
        </p:txBody>
      </p:sp>
      <p:cxnSp>
        <p:nvCxnSpPr>
          <p:cNvPr id="167" name="Straight Arrow Connector 166"/>
          <p:cNvCxnSpPr/>
          <p:nvPr/>
        </p:nvCxnSpPr>
        <p:spPr>
          <a:xfrm flipH="1">
            <a:off x="3931920" y="3449763"/>
            <a:ext cx="354331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5840621" y="3449763"/>
            <a:ext cx="407779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H="1">
            <a:off x="6505163" y="3449763"/>
            <a:ext cx="155933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8753973" y="3449763"/>
            <a:ext cx="158382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-30595" y="3602014"/>
            <a:ext cx="69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4000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11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/>
          <p:cNvCxnSpPr/>
          <p:nvPr/>
        </p:nvCxnSpPr>
        <p:spPr>
          <a:xfrm>
            <a:off x="10471265" y="3771291"/>
            <a:ext cx="5332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9236825" y="3771291"/>
            <a:ext cx="12344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410390" y="3771291"/>
            <a:ext cx="1826435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356465" y="3771291"/>
            <a:ext cx="10539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96145" y="3771291"/>
            <a:ext cx="256032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072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1051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247505" y="3771291"/>
            <a:ext cx="5486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81745" y="3777139"/>
            <a:ext cx="36576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00200" y="3619976"/>
            <a:ext cx="1281545" cy="319088"/>
            <a:chOff x="318655" y="4437856"/>
            <a:chExt cx="1281545" cy="31908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53249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1446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Place in Old Testament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18655" y="3619976"/>
            <a:ext cx="1281545" cy="319088"/>
            <a:chOff x="318655" y="4437856"/>
            <a:chExt cx="1281545" cy="3190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155571" y="1568958"/>
            <a:ext cx="1093356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Creation</a:t>
            </a:r>
          </a:p>
        </p:txBody>
      </p:sp>
      <p:cxnSp>
        <p:nvCxnSpPr>
          <p:cNvPr id="1024" name="Straight Connector 1023"/>
          <p:cNvCxnSpPr/>
          <p:nvPr/>
        </p:nvCxnSpPr>
        <p:spPr>
          <a:xfrm flipV="1">
            <a:off x="318655" y="1861058"/>
            <a:ext cx="0" cy="19160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29" idx="0"/>
            <a:endCxn id="36" idx="2"/>
          </p:cNvCxnSpPr>
          <p:nvPr/>
        </p:nvCxnSpPr>
        <p:spPr>
          <a:xfrm flipV="1">
            <a:off x="1600200" y="2299716"/>
            <a:ext cx="0" cy="130229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9155" y="2007616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of Abraham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1250950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2200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247505" y="2575386"/>
            <a:ext cx="0" cy="9298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064625" y="2007108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Entrance into Canaan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81400" y="2729484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 of Judges Begins</a:t>
            </a:r>
          </a:p>
        </p:txBody>
      </p:sp>
      <p:cxnSp>
        <p:nvCxnSpPr>
          <p:cNvPr id="57" name="Straight Connector 56"/>
          <p:cNvCxnSpPr>
            <a:stCxn id="82" idx="0"/>
          </p:cNvCxnSpPr>
          <p:nvPr/>
        </p:nvCxnSpPr>
        <p:spPr>
          <a:xfrm flipV="1">
            <a:off x="3803127" y="3314700"/>
            <a:ext cx="0" cy="2873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0" idx="0"/>
            <a:endCxn id="73" idx="2"/>
          </p:cNvCxnSpPr>
          <p:nvPr/>
        </p:nvCxnSpPr>
        <p:spPr>
          <a:xfrm flipV="1">
            <a:off x="2881745" y="1861058"/>
            <a:ext cx="0" cy="174095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010700" y="1568958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Exodus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5387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1350</a:t>
            </a:r>
          </a:p>
        </p:txBody>
      </p:sp>
      <p:cxnSp>
        <p:nvCxnSpPr>
          <p:cNvPr id="86" name="Straight Connector 85"/>
          <p:cNvCxnSpPr>
            <a:endCxn id="87" idx="2"/>
          </p:cNvCxnSpPr>
          <p:nvPr/>
        </p:nvCxnSpPr>
        <p:spPr>
          <a:xfrm flipV="1">
            <a:off x="6356465" y="1850409"/>
            <a:ext cx="0" cy="174146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5485420" y="1558309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 1</a:t>
            </a:r>
            <a:r>
              <a:rPr lang="en-US" baseline="30000" dirty="0"/>
              <a:t>st</a:t>
            </a:r>
            <a:r>
              <a:rPr lang="en-US" dirty="0"/>
              <a:t> King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6113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931</a:t>
            </a:r>
          </a:p>
        </p:txBody>
      </p:sp>
      <p:cxnSp>
        <p:nvCxnSpPr>
          <p:cNvPr id="90" name="Straight Connector 89"/>
          <p:cNvCxnSpPr>
            <a:stCxn id="89" idx="0"/>
            <a:endCxn id="91" idx="2"/>
          </p:cNvCxnSpPr>
          <p:nvPr/>
        </p:nvCxnSpPr>
        <p:spPr>
          <a:xfrm flipV="1">
            <a:off x="7410389" y="2592832"/>
            <a:ext cx="0" cy="10091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6661089" y="2007616"/>
            <a:ext cx="149860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the Kingdom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88757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722</a:t>
            </a:r>
          </a:p>
        </p:txBody>
      </p:sp>
      <p:cxnSp>
        <p:nvCxnSpPr>
          <p:cNvPr id="100" name="Straight Connector 99"/>
          <p:cNvCxnSpPr>
            <a:stCxn id="99" idx="0"/>
            <a:endCxn id="101" idx="2"/>
          </p:cNvCxnSpPr>
          <p:nvPr/>
        </p:nvCxnSpPr>
        <p:spPr>
          <a:xfrm flipV="1">
            <a:off x="9236825" y="2143017"/>
            <a:ext cx="0" cy="145899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8351635" y="1557801"/>
            <a:ext cx="177038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Northern Kingdom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1220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586</a:t>
            </a:r>
          </a:p>
        </p:txBody>
      </p:sp>
      <p:cxnSp>
        <p:nvCxnSpPr>
          <p:cNvPr id="107" name="Straight Connector 106"/>
          <p:cNvCxnSpPr>
            <a:stCxn id="106" idx="0"/>
          </p:cNvCxnSpPr>
          <p:nvPr/>
        </p:nvCxnSpPr>
        <p:spPr>
          <a:xfrm flipV="1">
            <a:off x="10471265" y="3158001"/>
            <a:ext cx="0" cy="4440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9351288" y="2280177"/>
            <a:ext cx="1284279" cy="8778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Southern Kingdom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1004489" y="3771291"/>
            <a:ext cx="839849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065786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515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1495088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430</a:t>
            </a:r>
          </a:p>
        </p:txBody>
      </p:sp>
      <p:cxnSp>
        <p:nvCxnSpPr>
          <p:cNvPr id="158" name="Straight Connector 157"/>
          <p:cNvCxnSpPr>
            <a:stCxn id="157" idx="0"/>
          </p:cNvCxnSpPr>
          <p:nvPr/>
        </p:nvCxnSpPr>
        <p:spPr>
          <a:xfrm flipV="1">
            <a:off x="11844338" y="1849774"/>
            <a:ext cx="0" cy="175224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10920072" y="1557166"/>
            <a:ext cx="1150032" cy="2926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OT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737877" y="1986934"/>
            <a:ext cx="1025498" cy="596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Jerusalem Restored</a:t>
            </a:r>
          </a:p>
        </p:txBody>
      </p:sp>
      <p:cxnSp>
        <p:nvCxnSpPr>
          <p:cNvPr id="164" name="Straight Connector 163"/>
          <p:cNvCxnSpPr>
            <a:stCxn id="155" idx="0"/>
          </p:cNvCxnSpPr>
          <p:nvPr/>
        </p:nvCxnSpPr>
        <p:spPr>
          <a:xfrm flipV="1">
            <a:off x="11007119" y="2583708"/>
            <a:ext cx="0" cy="101830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600199" y="3265097"/>
            <a:ext cx="1281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Patriarchs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3796145" y="326509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of Judges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6356463" y="3265097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Kings</a:t>
            </a:r>
          </a:p>
        </p:txBody>
      </p:sp>
      <p:cxnSp>
        <p:nvCxnSpPr>
          <p:cNvPr id="167" name="Straight Arrow Connector 166"/>
          <p:cNvCxnSpPr/>
          <p:nvPr/>
        </p:nvCxnSpPr>
        <p:spPr>
          <a:xfrm flipH="1">
            <a:off x="3931920" y="3449763"/>
            <a:ext cx="354331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5840621" y="3449763"/>
            <a:ext cx="407779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H="1">
            <a:off x="6505163" y="3449763"/>
            <a:ext cx="155933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8753973" y="3449763"/>
            <a:ext cx="158382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7992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1:1-11:26</a:t>
            </a:r>
          </a:p>
        </p:txBody>
      </p:sp>
      <p:cxnSp>
        <p:nvCxnSpPr>
          <p:cNvPr id="216" name="Straight Connector 215"/>
          <p:cNvCxnSpPr/>
          <p:nvPr/>
        </p:nvCxnSpPr>
        <p:spPr>
          <a:xfrm>
            <a:off x="318655" y="4057982"/>
            <a:ext cx="0" cy="646331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-30595" y="3602014"/>
            <a:ext cx="69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4000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7669604" y="4118440"/>
            <a:ext cx="23659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1Kings 12 – 2Kings 25</a:t>
            </a:r>
            <a:br>
              <a:rPr lang="en-US" sz="1100" dirty="0"/>
            </a:br>
            <a:r>
              <a:rPr lang="en-US" sz="1100" dirty="0"/>
              <a:t>1 &amp; 2 Chronicles</a:t>
            </a:r>
            <a:br>
              <a:rPr lang="en-US" sz="1100" dirty="0"/>
            </a:br>
            <a:r>
              <a:rPr lang="en-US" sz="1100" dirty="0"/>
              <a:t>Hosea</a:t>
            </a:r>
            <a:br>
              <a:rPr lang="en-US" sz="1100" dirty="0"/>
            </a:br>
            <a:r>
              <a:rPr lang="en-US" sz="1100" dirty="0"/>
              <a:t>Joes</a:t>
            </a:r>
            <a:br>
              <a:rPr lang="en-US" sz="1100" dirty="0"/>
            </a:br>
            <a:r>
              <a:rPr lang="en-US" sz="1100" dirty="0"/>
              <a:t>Amos</a:t>
            </a:r>
            <a:br>
              <a:rPr lang="en-US" sz="1100" dirty="0"/>
            </a:br>
            <a:r>
              <a:rPr lang="en-US" sz="1100" dirty="0"/>
              <a:t>Isaiah</a:t>
            </a:r>
            <a:br>
              <a:rPr lang="en-US" sz="1100" dirty="0"/>
            </a:br>
            <a:r>
              <a:rPr lang="en-US" sz="1100" dirty="0"/>
              <a:t>Micah</a:t>
            </a:r>
            <a:br>
              <a:rPr lang="en-US" sz="1100" dirty="0"/>
            </a:br>
            <a:r>
              <a:rPr lang="en-US" sz="1100" dirty="0"/>
              <a:t>Obadiah</a:t>
            </a:r>
            <a:br>
              <a:rPr lang="en-US" sz="1100" dirty="0"/>
            </a:br>
            <a:r>
              <a:rPr lang="en-US" sz="1100" dirty="0"/>
              <a:t>Jonah</a:t>
            </a:r>
            <a:br>
              <a:rPr lang="en-US" sz="1100" dirty="0"/>
            </a:br>
            <a:r>
              <a:rPr lang="en-US" sz="1100" dirty="0"/>
              <a:t>Nahum</a:t>
            </a:r>
            <a:br>
              <a:rPr lang="en-US" sz="1100" dirty="0"/>
            </a:br>
            <a:r>
              <a:rPr lang="en-US" sz="1100" dirty="0" err="1"/>
              <a:t>Habakuk</a:t>
            </a:r>
            <a:br>
              <a:rPr lang="en-US" sz="1100" dirty="0"/>
            </a:br>
            <a:r>
              <a:rPr lang="en-US" sz="1100" dirty="0"/>
              <a:t>Zephaniah</a:t>
            </a:r>
          </a:p>
        </p:txBody>
      </p:sp>
      <p:cxnSp>
        <p:nvCxnSpPr>
          <p:cNvPr id="220" name="Straight Connector 219"/>
          <p:cNvCxnSpPr/>
          <p:nvPr/>
        </p:nvCxnSpPr>
        <p:spPr>
          <a:xfrm>
            <a:off x="789033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600721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5757830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Samuel 8 -</a:t>
            </a:r>
            <a:br>
              <a:rPr lang="en-US" sz="1100" dirty="0"/>
            </a:br>
            <a:r>
              <a:rPr lang="en-US" sz="1100" dirty="0"/>
              <a:t>2 Samuel</a:t>
            </a:r>
            <a:br>
              <a:rPr lang="en-US" sz="1100" dirty="0"/>
            </a:br>
            <a:r>
              <a:rPr lang="en-US" sz="1100" dirty="0"/>
              <a:t>1 Kings 1-11</a:t>
            </a:r>
          </a:p>
        </p:txBody>
      </p:sp>
      <p:cxnSp>
        <p:nvCxnSpPr>
          <p:cNvPr id="224" name="Straight Connector 223"/>
          <p:cNvCxnSpPr/>
          <p:nvPr/>
        </p:nvCxnSpPr>
        <p:spPr>
          <a:xfrm>
            <a:off x="6738446" y="3771291"/>
            <a:ext cx="0" cy="1168826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6575854" y="4948536"/>
            <a:ext cx="1303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Psalms</a:t>
            </a:r>
            <a:br>
              <a:rPr lang="en-US" sz="1100" dirty="0"/>
            </a:br>
            <a:r>
              <a:rPr lang="en-US" sz="1100" dirty="0"/>
              <a:t>Proverbs</a:t>
            </a:r>
            <a:br>
              <a:rPr lang="en-US" sz="1100" dirty="0"/>
            </a:br>
            <a:r>
              <a:rPr lang="en-US" sz="1100" dirty="0"/>
              <a:t>Ecclesiastes</a:t>
            </a:r>
            <a:br>
              <a:rPr lang="en-US" sz="1100" dirty="0"/>
            </a:br>
            <a:r>
              <a:rPr lang="en-US" sz="1100" dirty="0"/>
              <a:t>Song of Solomon</a:t>
            </a:r>
          </a:p>
        </p:txBody>
      </p:sp>
      <p:cxnSp>
        <p:nvCxnSpPr>
          <p:cNvPr id="228" name="Straight Connector 227"/>
          <p:cNvCxnSpPr/>
          <p:nvPr/>
        </p:nvCxnSpPr>
        <p:spPr>
          <a:xfrm>
            <a:off x="10041942" y="3771291"/>
            <a:ext cx="0" cy="32316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9712700" y="4118440"/>
            <a:ext cx="10257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Jeremiah</a:t>
            </a:r>
            <a:br>
              <a:rPr lang="en-US" sz="1100" dirty="0"/>
            </a:br>
            <a:r>
              <a:rPr lang="en-US" sz="1100" dirty="0"/>
              <a:t>Lamentations</a:t>
            </a:r>
            <a:br>
              <a:rPr lang="en-US" sz="1100" dirty="0"/>
            </a:br>
            <a:r>
              <a:rPr lang="en-US" sz="1100" dirty="0"/>
              <a:t>Ezekiel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0471265" y="4817731"/>
            <a:ext cx="779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Daniel</a:t>
            </a:r>
          </a:p>
        </p:txBody>
      </p:sp>
      <p:cxnSp>
        <p:nvCxnSpPr>
          <p:cNvPr id="231" name="Straight Connector 230"/>
          <p:cNvCxnSpPr/>
          <p:nvPr/>
        </p:nvCxnSpPr>
        <p:spPr>
          <a:xfrm>
            <a:off x="10737877" y="3771291"/>
            <a:ext cx="0" cy="1015662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11004489" y="5071646"/>
            <a:ext cx="11875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Ezra</a:t>
            </a:r>
            <a:br>
              <a:rPr lang="en-US" sz="1100" dirty="0"/>
            </a:br>
            <a:r>
              <a:rPr lang="en-US" sz="1100" dirty="0"/>
              <a:t>Nehemiah</a:t>
            </a:r>
            <a:br>
              <a:rPr lang="en-US" sz="1100" dirty="0"/>
            </a:br>
            <a:r>
              <a:rPr lang="en-US" sz="1100" dirty="0"/>
              <a:t>Esther</a:t>
            </a:r>
          </a:p>
        </p:txBody>
      </p:sp>
      <p:cxnSp>
        <p:nvCxnSpPr>
          <p:cNvPr id="234" name="Straight Connector 233"/>
          <p:cNvCxnSpPr/>
          <p:nvPr/>
        </p:nvCxnSpPr>
        <p:spPr>
          <a:xfrm>
            <a:off x="11250627" y="3771291"/>
            <a:ext cx="0" cy="130035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1142441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1250627" y="4118440"/>
            <a:ext cx="942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Zechariah</a:t>
            </a:r>
            <a:br>
              <a:rPr lang="en-US" sz="1100" dirty="0"/>
            </a:br>
            <a:r>
              <a:rPr lang="en-US" sz="1100" dirty="0"/>
              <a:t>Haggai</a:t>
            </a:r>
            <a:br>
              <a:rPr lang="en-US" sz="1100" dirty="0"/>
            </a:br>
            <a:r>
              <a:rPr lang="en-US" sz="1100" dirty="0"/>
              <a:t>Malachi</a:t>
            </a:r>
          </a:p>
        </p:txBody>
      </p:sp>
      <p:cxnSp>
        <p:nvCxnSpPr>
          <p:cNvPr id="241" name="Straight Connector 240"/>
          <p:cNvCxnSpPr/>
          <p:nvPr/>
        </p:nvCxnSpPr>
        <p:spPr>
          <a:xfrm>
            <a:off x="4905643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4703906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Judges</a:t>
            </a:r>
            <a:br>
              <a:rPr lang="en-US" sz="1100" dirty="0"/>
            </a:br>
            <a:r>
              <a:rPr lang="en-US" sz="1100" dirty="0"/>
              <a:t>Ruth</a:t>
            </a:r>
            <a:br>
              <a:rPr lang="en-US" sz="1100" dirty="0"/>
            </a:br>
            <a:r>
              <a:rPr lang="en-US" sz="1100" dirty="0"/>
              <a:t>1 Samuel 1-7</a:t>
            </a:r>
          </a:p>
        </p:txBody>
      </p:sp>
      <p:cxnSp>
        <p:nvCxnSpPr>
          <p:cNvPr id="243" name="Straight Connector 242"/>
          <p:cNvCxnSpPr/>
          <p:nvPr/>
        </p:nvCxnSpPr>
        <p:spPr>
          <a:xfrm>
            <a:off x="352182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3320088" y="4186789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Joshua</a:t>
            </a:r>
          </a:p>
        </p:txBody>
      </p:sp>
      <p:cxnSp>
        <p:nvCxnSpPr>
          <p:cNvPr id="245" name="Straight Connector 244"/>
          <p:cNvCxnSpPr/>
          <p:nvPr/>
        </p:nvCxnSpPr>
        <p:spPr>
          <a:xfrm>
            <a:off x="3124200" y="3894401"/>
            <a:ext cx="0" cy="82420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3144490" y="4456994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Deuteronomy</a:t>
            </a:r>
          </a:p>
        </p:txBody>
      </p:sp>
      <p:cxnSp>
        <p:nvCxnSpPr>
          <p:cNvPr id="250" name="Straight Connector 249"/>
          <p:cNvCxnSpPr/>
          <p:nvPr/>
        </p:nvCxnSpPr>
        <p:spPr>
          <a:xfrm>
            <a:off x="3247505" y="3894401"/>
            <a:ext cx="0" cy="5539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3000375" y="3894401"/>
            <a:ext cx="0" cy="108001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2881745" y="3894401"/>
            <a:ext cx="0" cy="134162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2982942" y="471280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Numbers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881745" y="497441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Leviticus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2805776" y="523602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Exodus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1600199" y="3894401"/>
            <a:ext cx="0" cy="330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1422688" y="4224899"/>
            <a:ext cx="740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Job</a:t>
            </a:r>
          </a:p>
        </p:txBody>
      </p:sp>
      <p:cxnSp>
        <p:nvCxnSpPr>
          <p:cNvPr id="266" name="Straight Connector 265"/>
          <p:cNvCxnSpPr/>
          <p:nvPr/>
        </p:nvCxnSpPr>
        <p:spPr>
          <a:xfrm>
            <a:off x="2010700" y="3810000"/>
            <a:ext cx="0" cy="89431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1806241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11:27-50:26</a:t>
            </a:r>
          </a:p>
        </p:txBody>
      </p:sp>
    </p:spTree>
    <p:extLst>
      <p:ext uri="{BB962C8B-B14F-4D97-AF65-F5344CB8AC3E}">
        <p14:creationId xmlns:p14="http://schemas.microsoft.com/office/powerpoint/2010/main" val="91970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ounded Rectangle 90"/>
          <p:cNvSpPr/>
          <p:nvPr/>
        </p:nvSpPr>
        <p:spPr>
          <a:xfrm>
            <a:off x="6661089" y="2007616"/>
            <a:ext cx="149860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the Kingdom</a:t>
            </a:r>
          </a:p>
        </p:txBody>
      </p:sp>
      <p:cxnSp>
        <p:nvCxnSpPr>
          <p:cNvPr id="90" name="Straight Connector 89"/>
          <p:cNvCxnSpPr>
            <a:stCxn id="89" idx="0"/>
            <a:endCxn id="91" idx="2"/>
          </p:cNvCxnSpPr>
          <p:nvPr/>
        </p:nvCxnSpPr>
        <p:spPr>
          <a:xfrm flipV="1">
            <a:off x="7410389" y="2592832"/>
            <a:ext cx="0" cy="10091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0471265" y="3771291"/>
            <a:ext cx="5332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410390" y="3771291"/>
            <a:ext cx="1826435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96145" y="3771291"/>
            <a:ext cx="256032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247505" y="3771291"/>
            <a:ext cx="5486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81745" y="3777139"/>
            <a:ext cx="36576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00200" y="3619976"/>
            <a:ext cx="1281545" cy="319088"/>
            <a:chOff x="318655" y="4437856"/>
            <a:chExt cx="1281545" cy="31908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53249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1446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Place in Old Testament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18655" y="3619976"/>
            <a:ext cx="1281545" cy="319088"/>
            <a:chOff x="318655" y="4437856"/>
            <a:chExt cx="1281545" cy="3190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155571" y="1568958"/>
            <a:ext cx="1093356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Creation</a:t>
            </a:r>
          </a:p>
        </p:txBody>
      </p:sp>
      <p:cxnSp>
        <p:nvCxnSpPr>
          <p:cNvPr id="1024" name="Straight Connector 1023"/>
          <p:cNvCxnSpPr/>
          <p:nvPr/>
        </p:nvCxnSpPr>
        <p:spPr>
          <a:xfrm flipV="1">
            <a:off x="318655" y="1861058"/>
            <a:ext cx="0" cy="19160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29" idx="0"/>
            <a:endCxn id="36" idx="2"/>
          </p:cNvCxnSpPr>
          <p:nvPr/>
        </p:nvCxnSpPr>
        <p:spPr>
          <a:xfrm flipV="1">
            <a:off x="1600200" y="2299716"/>
            <a:ext cx="0" cy="130229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9155" y="2007616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of Abraham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1250950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2200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247505" y="2575386"/>
            <a:ext cx="0" cy="9298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064625" y="2007108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Entrance into Canaan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81400" y="2729484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 of Judges Begins</a:t>
            </a:r>
          </a:p>
        </p:txBody>
      </p:sp>
      <p:cxnSp>
        <p:nvCxnSpPr>
          <p:cNvPr id="57" name="Straight Connector 56"/>
          <p:cNvCxnSpPr>
            <a:stCxn id="82" idx="0"/>
          </p:cNvCxnSpPr>
          <p:nvPr/>
        </p:nvCxnSpPr>
        <p:spPr>
          <a:xfrm flipV="1">
            <a:off x="3803127" y="3314700"/>
            <a:ext cx="0" cy="2873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0" idx="0"/>
            <a:endCxn id="73" idx="2"/>
          </p:cNvCxnSpPr>
          <p:nvPr/>
        </p:nvCxnSpPr>
        <p:spPr>
          <a:xfrm flipV="1">
            <a:off x="2881745" y="1861058"/>
            <a:ext cx="0" cy="174095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010700" y="1568958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Exodus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5387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1350</a:t>
            </a:r>
          </a:p>
        </p:txBody>
      </p:sp>
      <p:cxnSp>
        <p:nvCxnSpPr>
          <p:cNvPr id="86" name="Straight Connector 85"/>
          <p:cNvCxnSpPr>
            <a:endCxn id="87" idx="2"/>
          </p:cNvCxnSpPr>
          <p:nvPr/>
        </p:nvCxnSpPr>
        <p:spPr>
          <a:xfrm flipV="1">
            <a:off x="6356465" y="1850409"/>
            <a:ext cx="0" cy="174146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9" idx="0"/>
            <a:endCxn id="101" idx="2"/>
          </p:cNvCxnSpPr>
          <p:nvPr/>
        </p:nvCxnSpPr>
        <p:spPr>
          <a:xfrm flipV="1">
            <a:off x="9236825" y="2143017"/>
            <a:ext cx="0" cy="145899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8351635" y="1557801"/>
            <a:ext cx="177038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Northern Kingdom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1004489" y="3771291"/>
            <a:ext cx="839849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063556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515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1495088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430</a:t>
            </a:r>
          </a:p>
        </p:txBody>
      </p:sp>
      <p:cxnSp>
        <p:nvCxnSpPr>
          <p:cNvPr id="158" name="Straight Connector 157"/>
          <p:cNvCxnSpPr>
            <a:stCxn id="157" idx="0"/>
          </p:cNvCxnSpPr>
          <p:nvPr/>
        </p:nvCxnSpPr>
        <p:spPr>
          <a:xfrm flipV="1">
            <a:off x="11844338" y="1849774"/>
            <a:ext cx="0" cy="175224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10920072" y="1557166"/>
            <a:ext cx="1150032" cy="2926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OT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737877" y="1986934"/>
            <a:ext cx="1025498" cy="596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Jerusalem Restored</a:t>
            </a:r>
          </a:p>
        </p:txBody>
      </p:sp>
      <p:cxnSp>
        <p:nvCxnSpPr>
          <p:cNvPr id="164" name="Straight Connector 163"/>
          <p:cNvCxnSpPr>
            <a:stCxn id="155" idx="0"/>
          </p:cNvCxnSpPr>
          <p:nvPr/>
        </p:nvCxnSpPr>
        <p:spPr>
          <a:xfrm flipV="1">
            <a:off x="10984817" y="2583707"/>
            <a:ext cx="0" cy="101830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600199" y="3265097"/>
            <a:ext cx="1281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Patriarchs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3796145" y="326509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of Judges</a:t>
            </a:r>
          </a:p>
        </p:txBody>
      </p:sp>
      <p:cxnSp>
        <p:nvCxnSpPr>
          <p:cNvPr id="167" name="Straight Arrow Connector 166"/>
          <p:cNvCxnSpPr/>
          <p:nvPr/>
        </p:nvCxnSpPr>
        <p:spPr>
          <a:xfrm flipH="1">
            <a:off x="3931920" y="3449763"/>
            <a:ext cx="354331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5840621" y="3449763"/>
            <a:ext cx="407779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7992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1:1-11:26</a:t>
            </a:r>
          </a:p>
        </p:txBody>
      </p:sp>
      <p:cxnSp>
        <p:nvCxnSpPr>
          <p:cNvPr id="216" name="Straight Connector 215"/>
          <p:cNvCxnSpPr/>
          <p:nvPr/>
        </p:nvCxnSpPr>
        <p:spPr>
          <a:xfrm>
            <a:off x="318655" y="4057982"/>
            <a:ext cx="0" cy="646331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-30595" y="3602014"/>
            <a:ext cx="69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4000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7669604" y="4118440"/>
            <a:ext cx="23659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1Kings 12 – 2Kings 25</a:t>
            </a:r>
            <a:br>
              <a:rPr lang="en-US" sz="1100" dirty="0"/>
            </a:br>
            <a:r>
              <a:rPr lang="en-US" sz="1100" dirty="0"/>
              <a:t>1 &amp; 2 Chronicles</a:t>
            </a:r>
            <a:br>
              <a:rPr lang="en-US" sz="1100" dirty="0"/>
            </a:br>
            <a:r>
              <a:rPr lang="en-US" sz="1100" dirty="0"/>
              <a:t>Hosea</a:t>
            </a:r>
            <a:br>
              <a:rPr lang="en-US" sz="1100" dirty="0"/>
            </a:br>
            <a:r>
              <a:rPr lang="en-US" sz="1100" dirty="0"/>
              <a:t>Joes</a:t>
            </a:r>
            <a:br>
              <a:rPr lang="en-US" sz="1100" dirty="0"/>
            </a:br>
            <a:r>
              <a:rPr lang="en-US" sz="1100" dirty="0"/>
              <a:t>Amos</a:t>
            </a:r>
            <a:br>
              <a:rPr lang="en-US" sz="1100" dirty="0"/>
            </a:br>
            <a:r>
              <a:rPr lang="en-US" sz="1100" dirty="0"/>
              <a:t>Isaiah</a:t>
            </a:r>
            <a:br>
              <a:rPr lang="en-US" sz="1100" dirty="0"/>
            </a:br>
            <a:r>
              <a:rPr lang="en-US" sz="1100" dirty="0"/>
              <a:t>Micah</a:t>
            </a:r>
            <a:br>
              <a:rPr lang="en-US" sz="1100" dirty="0"/>
            </a:br>
            <a:r>
              <a:rPr lang="en-US" sz="1100" dirty="0"/>
              <a:t>Obadiah</a:t>
            </a:r>
            <a:br>
              <a:rPr lang="en-US" sz="1100" dirty="0"/>
            </a:br>
            <a:r>
              <a:rPr lang="en-US" sz="1100" dirty="0"/>
              <a:t>Jonah</a:t>
            </a:r>
            <a:br>
              <a:rPr lang="en-US" sz="1100" dirty="0"/>
            </a:br>
            <a:r>
              <a:rPr lang="en-US" sz="1100" dirty="0"/>
              <a:t>Nahum</a:t>
            </a:r>
            <a:br>
              <a:rPr lang="en-US" sz="1100" dirty="0"/>
            </a:br>
            <a:r>
              <a:rPr lang="en-US" sz="1100" dirty="0" err="1"/>
              <a:t>Habakuk</a:t>
            </a:r>
            <a:br>
              <a:rPr lang="en-US" sz="1100" dirty="0"/>
            </a:br>
            <a:r>
              <a:rPr lang="en-US" sz="1100" dirty="0"/>
              <a:t>Zephaniah</a:t>
            </a:r>
          </a:p>
        </p:txBody>
      </p:sp>
      <p:cxnSp>
        <p:nvCxnSpPr>
          <p:cNvPr id="220" name="Straight Connector 219"/>
          <p:cNvCxnSpPr/>
          <p:nvPr/>
        </p:nvCxnSpPr>
        <p:spPr>
          <a:xfrm>
            <a:off x="789033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738446" y="3771291"/>
            <a:ext cx="0" cy="1168826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0041942" y="3771291"/>
            <a:ext cx="0" cy="32316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9712700" y="4118440"/>
            <a:ext cx="10257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Jeremiah</a:t>
            </a:r>
            <a:br>
              <a:rPr lang="en-US" sz="1100" dirty="0"/>
            </a:br>
            <a:r>
              <a:rPr lang="en-US" sz="1100" dirty="0"/>
              <a:t>Lamentations</a:t>
            </a:r>
            <a:br>
              <a:rPr lang="en-US" sz="1100" dirty="0"/>
            </a:br>
            <a:r>
              <a:rPr lang="en-US" sz="1100" dirty="0"/>
              <a:t>Ezekiel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0471265" y="4817731"/>
            <a:ext cx="779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Daniel</a:t>
            </a:r>
          </a:p>
        </p:txBody>
      </p:sp>
      <p:cxnSp>
        <p:nvCxnSpPr>
          <p:cNvPr id="231" name="Straight Connector 230"/>
          <p:cNvCxnSpPr/>
          <p:nvPr/>
        </p:nvCxnSpPr>
        <p:spPr>
          <a:xfrm>
            <a:off x="10737877" y="3771291"/>
            <a:ext cx="0" cy="1015662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11004489" y="5071646"/>
            <a:ext cx="11875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Ezra</a:t>
            </a:r>
            <a:br>
              <a:rPr lang="en-US" sz="1100" dirty="0"/>
            </a:br>
            <a:r>
              <a:rPr lang="en-US" sz="1100" dirty="0"/>
              <a:t>Nehemiah</a:t>
            </a:r>
            <a:br>
              <a:rPr lang="en-US" sz="1100" dirty="0"/>
            </a:br>
            <a:r>
              <a:rPr lang="en-US" sz="1100" dirty="0"/>
              <a:t>Esther</a:t>
            </a:r>
          </a:p>
        </p:txBody>
      </p:sp>
      <p:cxnSp>
        <p:nvCxnSpPr>
          <p:cNvPr id="234" name="Straight Connector 233"/>
          <p:cNvCxnSpPr/>
          <p:nvPr/>
        </p:nvCxnSpPr>
        <p:spPr>
          <a:xfrm>
            <a:off x="11250627" y="3771291"/>
            <a:ext cx="0" cy="130035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1142441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1250627" y="4118440"/>
            <a:ext cx="942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Zechariah</a:t>
            </a:r>
            <a:br>
              <a:rPr lang="en-US" sz="1100" dirty="0"/>
            </a:br>
            <a:r>
              <a:rPr lang="en-US" sz="1100" dirty="0"/>
              <a:t>Haggai</a:t>
            </a:r>
            <a:br>
              <a:rPr lang="en-US" sz="1100" dirty="0"/>
            </a:br>
            <a:r>
              <a:rPr lang="en-US" sz="1100" dirty="0"/>
              <a:t>Malachi</a:t>
            </a:r>
          </a:p>
        </p:txBody>
      </p:sp>
      <p:cxnSp>
        <p:nvCxnSpPr>
          <p:cNvPr id="241" name="Straight Connector 240"/>
          <p:cNvCxnSpPr/>
          <p:nvPr/>
        </p:nvCxnSpPr>
        <p:spPr>
          <a:xfrm>
            <a:off x="4905643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4703906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Judges</a:t>
            </a:r>
            <a:br>
              <a:rPr lang="en-US" sz="1100" dirty="0"/>
            </a:br>
            <a:r>
              <a:rPr lang="en-US" sz="1100" dirty="0"/>
              <a:t>Ruth</a:t>
            </a:r>
            <a:br>
              <a:rPr lang="en-US" sz="1100" dirty="0"/>
            </a:br>
            <a:r>
              <a:rPr lang="en-US" sz="1100" dirty="0"/>
              <a:t>1 Samuel 1-7</a:t>
            </a:r>
          </a:p>
        </p:txBody>
      </p:sp>
      <p:cxnSp>
        <p:nvCxnSpPr>
          <p:cNvPr id="243" name="Straight Connector 242"/>
          <p:cNvCxnSpPr/>
          <p:nvPr/>
        </p:nvCxnSpPr>
        <p:spPr>
          <a:xfrm>
            <a:off x="352182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3320088" y="4186789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Joshua</a:t>
            </a:r>
          </a:p>
        </p:txBody>
      </p:sp>
      <p:cxnSp>
        <p:nvCxnSpPr>
          <p:cNvPr id="245" name="Straight Connector 244"/>
          <p:cNvCxnSpPr/>
          <p:nvPr/>
        </p:nvCxnSpPr>
        <p:spPr>
          <a:xfrm>
            <a:off x="3124200" y="3894401"/>
            <a:ext cx="0" cy="82420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3144490" y="4456994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Deuteronomy</a:t>
            </a:r>
          </a:p>
        </p:txBody>
      </p:sp>
      <p:cxnSp>
        <p:nvCxnSpPr>
          <p:cNvPr id="250" name="Straight Connector 249"/>
          <p:cNvCxnSpPr/>
          <p:nvPr/>
        </p:nvCxnSpPr>
        <p:spPr>
          <a:xfrm>
            <a:off x="3247505" y="3894401"/>
            <a:ext cx="0" cy="5539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3000375" y="3894401"/>
            <a:ext cx="0" cy="108001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2881745" y="3894401"/>
            <a:ext cx="0" cy="134162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2982942" y="471280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Numbers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881745" y="497441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Leviticus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2805776" y="523602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Exodus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1600199" y="3894401"/>
            <a:ext cx="0" cy="330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1422688" y="4224899"/>
            <a:ext cx="740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Job</a:t>
            </a:r>
          </a:p>
        </p:txBody>
      </p:sp>
      <p:cxnSp>
        <p:nvCxnSpPr>
          <p:cNvPr id="266" name="Straight Connector 265"/>
          <p:cNvCxnSpPr/>
          <p:nvPr/>
        </p:nvCxnSpPr>
        <p:spPr>
          <a:xfrm>
            <a:off x="2010700" y="3810000"/>
            <a:ext cx="0" cy="89431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1806241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11:27-50:26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22400"/>
            <a:ext cx="6248400" cy="4470400"/>
          </a:xfrm>
          <a:prstGeom prst="rect">
            <a:avLst/>
          </a:prstGeom>
          <a:solidFill>
            <a:srgbClr val="F7F4E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757830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Samuel 8 -</a:t>
            </a:r>
            <a:br>
              <a:rPr lang="en-US" sz="1100" dirty="0"/>
            </a:br>
            <a:r>
              <a:rPr lang="en-US" sz="1100" dirty="0"/>
              <a:t>2 Samuel</a:t>
            </a:r>
            <a:br>
              <a:rPr lang="en-US" sz="1100" dirty="0"/>
            </a:br>
            <a:r>
              <a:rPr lang="en-US" sz="1100" dirty="0"/>
              <a:t>1 Kings 1-11</a:t>
            </a:r>
          </a:p>
        </p:txBody>
      </p:sp>
      <p:cxnSp>
        <p:nvCxnSpPr>
          <p:cNvPr id="222" name="Straight Connector 221"/>
          <p:cNvCxnSpPr/>
          <p:nvPr/>
        </p:nvCxnSpPr>
        <p:spPr>
          <a:xfrm>
            <a:off x="600721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0471265" y="1422400"/>
            <a:ext cx="1720735" cy="4819698"/>
          </a:xfrm>
          <a:prstGeom prst="rect">
            <a:avLst/>
          </a:prstGeom>
          <a:solidFill>
            <a:srgbClr val="F7F4E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6356463" y="3265097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Kings</a:t>
            </a:r>
          </a:p>
        </p:txBody>
      </p:sp>
      <p:cxnSp>
        <p:nvCxnSpPr>
          <p:cNvPr id="207" name="Straight Arrow Connector 206"/>
          <p:cNvCxnSpPr/>
          <p:nvPr/>
        </p:nvCxnSpPr>
        <p:spPr>
          <a:xfrm flipH="1">
            <a:off x="6505163" y="3449763"/>
            <a:ext cx="155933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8753973" y="3449763"/>
            <a:ext cx="158382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6575854" y="4948536"/>
            <a:ext cx="1303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Psalms</a:t>
            </a:r>
            <a:br>
              <a:rPr lang="en-US" sz="1100" dirty="0"/>
            </a:br>
            <a:r>
              <a:rPr lang="en-US" sz="1100" dirty="0"/>
              <a:t>Proverbs</a:t>
            </a:r>
            <a:br>
              <a:rPr lang="en-US" sz="1100" dirty="0"/>
            </a:br>
            <a:r>
              <a:rPr lang="en-US" sz="1100" dirty="0"/>
              <a:t>Ecclesiastes</a:t>
            </a:r>
            <a:br>
              <a:rPr lang="en-US" sz="1100" dirty="0"/>
            </a:br>
            <a:r>
              <a:rPr lang="en-US" sz="1100" dirty="0"/>
              <a:t>Song of Solomon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5485420" y="1558309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 1</a:t>
            </a:r>
            <a:r>
              <a:rPr lang="en-US" baseline="30000" dirty="0"/>
              <a:t>st</a:t>
            </a:r>
            <a:r>
              <a:rPr lang="en-US" dirty="0"/>
              <a:t> King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9236825" y="3771291"/>
            <a:ext cx="12344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01220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586</a:t>
            </a:r>
          </a:p>
        </p:txBody>
      </p:sp>
      <p:cxnSp>
        <p:nvCxnSpPr>
          <p:cNvPr id="107" name="Straight Connector 106"/>
          <p:cNvCxnSpPr>
            <a:stCxn id="106" idx="0"/>
          </p:cNvCxnSpPr>
          <p:nvPr/>
        </p:nvCxnSpPr>
        <p:spPr>
          <a:xfrm flipV="1">
            <a:off x="10471265" y="3158001"/>
            <a:ext cx="0" cy="4440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9351288" y="2280177"/>
            <a:ext cx="1284279" cy="8778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Southern Kingdom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703905" y="4360745"/>
            <a:ext cx="1303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1100" dirty="0"/>
            </a:br>
            <a:r>
              <a:rPr lang="en-US" sz="1100" dirty="0"/>
              <a:t>1 Samuel 1-7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6356465" y="3771291"/>
            <a:ext cx="10539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072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1051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6113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931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88757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722</a:t>
            </a:r>
          </a:p>
        </p:txBody>
      </p:sp>
    </p:spTree>
    <p:extLst>
      <p:ext uri="{BB962C8B-B14F-4D97-AF65-F5344CB8AC3E}">
        <p14:creationId xmlns:p14="http://schemas.microsoft.com/office/powerpoint/2010/main" val="135164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Connector 89"/>
          <p:cNvCxnSpPr>
            <a:stCxn id="89" idx="0"/>
            <a:endCxn id="91" idx="2"/>
          </p:cNvCxnSpPr>
          <p:nvPr/>
        </p:nvCxnSpPr>
        <p:spPr>
          <a:xfrm flipV="1">
            <a:off x="7410389" y="2592832"/>
            <a:ext cx="0" cy="10091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0471265" y="3771291"/>
            <a:ext cx="5332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410390" y="3771291"/>
            <a:ext cx="1826435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96145" y="3771291"/>
            <a:ext cx="256032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247505" y="3771291"/>
            <a:ext cx="5486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81745" y="3777139"/>
            <a:ext cx="36576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00200" y="3619976"/>
            <a:ext cx="1281545" cy="319088"/>
            <a:chOff x="318655" y="4437856"/>
            <a:chExt cx="1281545" cy="31908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53249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1446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Place in Old Testament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18655" y="3619976"/>
            <a:ext cx="1281545" cy="319088"/>
            <a:chOff x="318655" y="4437856"/>
            <a:chExt cx="1281545" cy="3190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155571" y="1568958"/>
            <a:ext cx="1093356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Creation</a:t>
            </a:r>
          </a:p>
        </p:txBody>
      </p:sp>
      <p:cxnSp>
        <p:nvCxnSpPr>
          <p:cNvPr id="1024" name="Straight Connector 1023"/>
          <p:cNvCxnSpPr/>
          <p:nvPr/>
        </p:nvCxnSpPr>
        <p:spPr>
          <a:xfrm flipV="1">
            <a:off x="318655" y="1861058"/>
            <a:ext cx="0" cy="19160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29" idx="0"/>
            <a:endCxn id="36" idx="2"/>
          </p:cNvCxnSpPr>
          <p:nvPr/>
        </p:nvCxnSpPr>
        <p:spPr>
          <a:xfrm flipV="1">
            <a:off x="1600200" y="2299716"/>
            <a:ext cx="0" cy="130229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9155" y="2007616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of Abraham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1250950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2200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247505" y="2575386"/>
            <a:ext cx="0" cy="9298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064625" y="2007108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Entrance into Canaan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81400" y="2729484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 of Judges Begins</a:t>
            </a:r>
          </a:p>
        </p:txBody>
      </p:sp>
      <p:cxnSp>
        <p:nvCxnSpPr>
          <p:cNvPr id="57" name="Straight Connector 56"/>
          <p:cNvCxnSpPr>
            <a:stCxn id="82" idx="0"/>
          </p:cNvCxnSpPr>
          <p:nvPr/>
        </p:nvCxnSpPr>
        <p:spPr>
          <a:xfrm flipV="1">
            <a:off x="3803127" y="3314700"/>
            <a:ext cx="0" cy="2873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0" idx="0"/>
            <a:endCxn id="73" idx="2"/>
          </p:cNvCxnSpPr>
          <p:nvPr/>
        </p:nvCxnSpPr>
        <p:spPr>
          <a:xfrm flipV="1">
            <a:off x="2881745" y="1861058"/>
            <a:ext cx="0" cy="174095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010700" y="1568958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Exodus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5387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1350</a:t>
            </a:r>
          </a:p>
        </p:txBody>
      </p:sp>
      <p:cxnSp>
        <p:nvCxnSpPr>
          <p:cNvPr id="86" name="Straight Connector 85"/>
          <p:cNvCxnSpPr>
            <a:endCxn id="87" idx="2"/>
          </p:cNvCxnSpPr>
          <p:nvPr/>
        </p:nvCxnSpPr>
        <p:spPr>
          <a:xfrm flipV="1">
            <a:off x="6356465" y="1850409"/>
            <a:ext cx="0" cy="174146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9" idx="0"/>
            <a:endCxn id="101" idx="2"/>
          </p:cNvCxnSpPr>
          <p:nvPr/>
        </p:nvCxnSpPr>
        <p:spPr>
          <a:xfrm flipV="1">
            <a:off x="9236825" y="2143017"/>
            <a:ext cx="0" cy="145899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8351635" y="1557801"/>
            <a:ext cx="177038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Northern Kingdom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1004489" y="3771291"/>
            <a:ext cx="839849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063556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515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1495088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430</a:t>
            </a:r>
          </a:p>
        </p:txBody>
      </p:sp>
      <p:cxnSp>
        <p:nvCxnSpPr>
          <p:cNvPr id="158" name="Straight Connector 157"/>
          <p:cNvCxnSpPr>
            <a:stCxn id="157" idx="0"/>
          </p:cNvCxnSpPr>
          <p:nvPr/>
        </p:nvCxnSpPr>
        <p:spPr>
          <a:xfrm flipV="1">
            <a:off x="11844338" y="1849774"/>
            <a:ext cx="0" cy="175224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10920072" y="1557166"/>
            <a:ext cx="1150032" cy="2926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OT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737877" y="1986934"/>
            <a:ext cx="1025498" cy="596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Jerusalem Restored</a:t>
            </a:r>
          </a:p>
        </p:txBody>
      </p:sp>
      <p:cxnSp>
        <p:nvCxnSpPr>
          <p:cNvPr id="164" name="Straight Connector 163"/>
          <p:cNvCxnSpPr>
            <a:stCxn id="155" idx="0"/>
          </p:cNvCxnSpPr>
          <p:nvPr/>
        </p:nvCxnSpPr>
        <p:spPr>
          <a:xfrm flipV="1">
            <a:off x="10984817" y="2583707"/>
            <a:ext cx="0" cy="101830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600199" y="3265097"/>
            <a:ext cx="1281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Patriarchs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3796145" y="326509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of Judges</a:t>
            </a:r>
          </a:p>
        </p:txBody>
      </p:sp>
      <p:cxnSp>
        <p:nvCxnSpPr>
          <p:cNvPr id="167" name="Straight Arrow Connector 166"/>
          <p:cNvCxnSpPr/>
          <p:nvPr/>
        </p:nvCxnSpPr>
        <p:spPr>
          <a:xfrm flipH="1">
            <a:off x="3931920" y="3449763"/>
            <a:ext cx="354331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5840621" y="3449763"/>
            <a:ext cx="407779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7992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1:1-11:26</a:t>
            </a:r>
          </a:p>
        </p:txBody>
      </p:sp>
      <p:cxnSp>
        <p:nvCxnSpPr>
          <p:cNvPr id="216" name="Straight Connector 215"/>
          <p:cNvCxnSpPr/>
          <p:nvPr/>
        </p:nvCxnSpPr>
        <p:spPr>
          <a:xfrm>
            <a:off x="318655" y="4057982"/>
            <a:ext cx="0" cy="646331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-30595" y="3602014"/>
            <a:ext cx="69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4000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7669604" y="4118440"/>
            <a:ext cx="23659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1Kings 12 – 2Kings 25</a:t>
            </a:r>
            <a:br>
              <a:rPr lang="en-US" sz="1100" dirty="0"/>
            </a:br>
            <a:r>
              <a:rPr lang="en-US" sz="1100" dirty="0"/>
              <a:t>1 &amp; 2 Chronicles</a:t>
            </a:r>
            <a:br>
              <a:rPr lang="en-US" sz="1100" dirty="0"/>
            </a:br>
            <a:r>
              <a:rPr lang="en-US" sz="1100" dirty="0"/>
              <a:t>Hosea</a:t>
            </a:r>
            <a:br>
              <a:rPr lang="en-US" sz="1100" dirty="0"/>
            </a:br>
            <a:r>
              <a:rPr lang="en-US" sz="1100" dirty="0"/>
              <a:t>Joes</a:t>
            </a:r>
            <a:br>
              <a:rPr lang="en-US" sz="1100" dirty="0"/>
            </a:br>
            <a:r>
              <a:rPr lang="en-US" sz="1100" dirty="0"/>
              <a:t>Amos</a:t>
            </a:r>
            <a:br>
              <a:rPr lang="en-US" sz="1100" dirty="0"/>
            </a:br>
            <a:r>
              <a:rPr lang="en-US" sz="1100" dirty="0"/>
              <a:t>Isaiah</a:t>
            </a:r>
            <a:br>
              <a:rPr lang="en-US" sz="1100" dirty="0"/>
            </a:br>
            <a:r>
              <a:rPr lang="en-US" sz="1100" dirty="0"/>
              <a:t>Micah</a:t>
            </a:r>
            <a:br>
              <a:rPr lang="en-US" sz="1100" dirty="0"/>
            </a:br>
            <a:r>
              <a:rPr lang="en-US" sz="1100" dirty="0"/>
              <a:t>Obadiah</a:t>
            </a:r>
            <a:br>
              <a:rPr lang="en-US" sz="1100" dirty="0"/>
            </a:br>
            <a:r>
              <a:rPr lang="en-US" sz="1100" dirty="0"/>
              <a:t>Jonah</a:t>
            </a:r>
            <a:br>
              <a:rPr lang="en-US" sz="1100" dirty="0"/>
            </a:br>
            <a:r>
              <a:rPr lang="en-US" sz="1100" dirty="0"/>
              <a:t>Nahum</a:t>
            </a:r>
            <a:br>
              <a:rPr lang="en-US" sz="1100" dirty="0"/>
            </a:br>
            <a:r>
              <a:rPr lang="en-US" sz="1100" dirty="0" err="1"/>
              <a:t>Habakuk</a:t>
            </a:r>
            <a:br>
              <a:rPr lang="en-US" sz="1100" dirty="0"/>
            </a:br>
            <a:r>
              <a:rPr lang="en-US" sz="1100" dirty="0"/>
              <a:t>Zephaniah</a:t>
            </a:r>
          </a:p>
        </p:txBody>
      </p:sp>
      <p:cxnSp>
        <p:nvCxnSpPr>
          <p:cNvPr id="220" name="Straight Connector 219"/>
          <p:cNvCxnSpPr/>
          <p:nvPr/>
        </p:nvCxnSpPr>
        <p:spPr>
          <a:xfrm>
            <a:off x="789033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738446" y="3771291"/>
            <a:ext cx="0" cy="1168826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0041942" y="3771291"/>
            <a:ext cx="0" cy="32316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9712700" y="4118440"/>
            <a:ext cx="10257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Jeremiah</a:t>
            </a:r>
            <a:br>
              <a:rPr lang="en-US" sz="1100" dirty="0"/>
            </a:br>
            <a:r>
              <a:rPr lang="en-US" sz="1100" dirty="0"/>
              <a:t>Lamentations</a:t>
            </a:r>
            <a:br>
              <a:rPr lang="en-US" sz="1100" dirty="0"/>
            </a:br>
            <a:r>
              <a:rPr lang="en-US" sz="1100" dirty="0"/>
              <a:t>Ezekiel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0471265" y="4817731"/>
            <a:ext cx="779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Daniel</a:t>
            </a:r>
          </a:p>
        </p:txBody>
      </p:sp>
      <p:cxnSp>
        <p:nvCxnSpPr>
          <p:cNvPr id="231" name="Straight Connector 230"/>
          <p:cNvCxnSpPr/>
          <p:nvPr/>
        </p:nvCxnSpPr>
        <p:spPr>
          <a:xfrm>
            <a:off x="10737877" y="3771291"/>
            <a:ext cx="0" cy="1015662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11004489" y="5071646"/>
            <a:ext cx="11875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Ezra</a:t>
            </a:r>
            <a:br>
              <a:rPr lang="en-US" sz="1100" dirty="0"/>
            </a:br>
            <a:r>
              <a:rPr lang="en-US" sz="1100" dirty="0"/>
              <a:t>Nehemiah</a:t>
            </a:r>
            <a:br>
              <a:rPr lang="en-US" sz="1100" dirty="0"/>
            </a:br>
            <a:r>
              <a:rPr lang="en-US" sz="1100" dirty="0"/>
              <a:t>Esther</a:t>
            </a:r>
          </a:p>
        </p:txBody>
      </p:sp>
      <p:cxnSp>
        <p:nvCxnSpPr>
          <p:cNvPr id="234" name="Straight Connector 233"/>
          <p:cNvCxnSpPr/>
          <p:nvPr/>
        </p:nvCxnSpPr>
        <p:spPr>
          <a:xfrm>
            <a:off x="11250627" y="3771291"/>
            <a:ext cx="0" cy="130035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1142441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1250627" y="4118440"/>
            <a:ext cx="942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Zechariah</a:t>
            </a:r>
            <a:br>
              <a:rPr lang="en-US" sz="1100" dirty="0"/>
            </a:br>
            <a:r>
              <a:rPr lang="en-US" sz="1100" dirty="0"/>
              <a:t>Haggai</a:t>
            </a:r>
            <a:br>
              <a:rPr lang="en-US" sz="1100" dirty="0"/>
            </a:br>
            <a:r>
              <a:rPr lang="en-US" sz="1100" dirty="0"/>
              <a:t>Malachi</a:t>
            </a:r>
          </a:p>
        </p:txBody>
      </p:sp>
      <p:cxnSp>
        <p:nvCxnSpPr>
          <p:cNvPr id="241" name="Straight Connector 240"/>
          <p:cNvCxnSpPr/>
          <p:nvPr/>
        </p:nvCxnSpPr>
        <p:spPr>
          <a:xfrm>
            <a:off x="4905643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4703906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Judges</a:t>
            </a:r>
            <a:br>
              <a:rPr lang="en-US" sz="1100" dirty="0"/>
            </a:br>
            <a:r>
              <a:rPr lang="en-US" sz="1100" dirty="0"/>
              <a:t>Ruth</a:t>
            </a:r>
            <a:br>
              <a:rPr lang="en-US" sz="1100" dirty="0"/>
            </a:br>
            <a:r>
              <a:rPr lang="en-US" sz="1100" dirty="0"/>
              <a:t>1 Samuel 1-7</a:t>
            </a:r>
          </a:p>
        </p:txBody>
      </p:sp>
      <p:cxnSp>
        <p:nvCxnSpPr>
          <p:cNvPr id="243" name="Straight Connector 242"/>
          <p:cNvCxnSpPr/>
          <p:nvPr/>
        </p:nvCxnSpPr>
        <p:spPr>
          <a:xfrm>
            <a:off x="352182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3320088" y="4186789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Joshua</a:t>
            </a:r>
          </a:p>
        </p:txBody>
      </p:sp>
      <p:cxnSp>
        <p:nvCxnSpPr>
          <p:cNvPr id="245" name="Straight Connector 244"/>
          <p:cNvCxnSpPr/>
          <p:nvPr/>
        </p:nvCxnSpPr>
        <p:spPr>
          <a:xfrm>
            <a:off x="3124200" y="3894401"/>
            <a:ext cx="0" cy="82420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3144490" y="4456994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Deuteronomy</a:t>
            </a:r>
          </a:p>
        </p:txBody>
      </p:sp>
      <p:cxnSp>
        <p:nvCxnSpPr>
          <p:cNvPr id="250" name="Straight Connector 249"/>
          <p:cNvCxnSpPr/>
          <p:nvPr/>
        </p:nvCxnSpPr>
        <p:spPr>
          <a:xfrm>
            <a:off x="3247505" y="3894401"/>
            <a:ext cx="0" cy="5539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3000375" y="3894401"/>
            <a:ext cx="0" cy="108001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2881745" y="3894401"/>
            <a:ext cx="0" cy="134162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2982942" y="471280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Numbers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881745" y="497441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Leviticus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2805776" y="523602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Exodus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1600199" y="3894401"/>
            <a:ext cx="0" cy="330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1422688" y="4224899"/>
            <a:ext cx="740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Job</a:t>
            </a:r>
          </a:p>
        </p:txBody>
      </p:sp>
      <p:cxnSp>
        <p:nvCxnSpPr>
          <p:cNvPr id="266" name="Straight Connector 265"/>
          <p:cNvCxnSpPr/>
          <p:nvPr/>
        </p:nvCxnSpPr>
        <p:spPr>
          <a:xfrm>
            <a:off x="2010700" y="3810000"/>
            <a:ext cx="0" cy="89431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1806241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11:27-50:26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22400"/>
            <a:ext cx="6248400" cy="4470400"/>
          </a:xfrm>
          <a:prstGeom prst="rect">
            <a:avLst/>
          </a:prstGeom>
          <a:solidFill>
            <a:srgbClr val="F7F4E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757830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Samuel 8 -</a:t>
            </a:r>
            <a:br>
              <a:rPr lang="en-US" sz="1100" dirty="0"/>
            </a:br>
            <a:r>
              <a:rPr lang="en-US" sz="1100" dirty="0"/>
              <a:t>2 Samuel</a:t>
            </a:r>
            <a:br>
              <a:rPr lang="en-US" sz="1100" dirty="0"/>
            </a:br>
            <a:r>
              <a:rPr lang="en-US" sz="1100" dirty="0"/>
              <a:t>1 Kings 1-11</a:t>
            </a:r>
          </a:p>
        </p:txBody>
      </p:sp>
      <p:cxnSp>
        <p:nvCxnSpPr>
          <p:cNvPr id="222" name="Straight Connector 221"/>
          <p:cNvCxnSpPr/>
          <p:nvPr/>
        </p:nvCxnSpPr>
        <p:spPr>
          <a:xfrm>
            <a:off x="600721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0471265" y="1422400"/>
            <a:ext cx="1720735" cy="4819698"/>
          </a:xfrm>
          <a:prstGeom prst="rect">
            <a:avLst/>
          </a:prstGeom>
          <a:solidFill>
            <a:srgbClr val="F7F4E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6356463" y="3265097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Kings</a:t>
            </a:r>
          </a:p>
        </p:txBody>
      </p:sp>
      <p:cxnSp>
        <p:nvCxnSpPr>
          <p:cNvPr id="207" name="Straight Arrow Connector 206"/>
          <p:cNvCxnSpPr/>
          <p:nvPr/>
        </p:nvCxnSpPr>
        <p:spPr>
          <a:xfrm flipH="1">
            <a:off x="6505163" y="3449763"/>
            <a:ext cx="155933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8753973" y="3449763"/>
            <a:ext cx="158382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6575854" y="4948536"/>
            <a:ext cx="1303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Psalms</a:t>
            </a:r>
            <a:br>
              <a:rPr lang="en-US" sz="1100" dirty="0"/>
            </a:br>
            <a:r>
              <a:rPr lang="en-US" sz="1100" dirty="0"/>
              <a:t>Proverbs</a:t>
            </a:r>
            <a:br>
              <a:rPr lang="en-US" sz="1100" dirty="0"/>
            </a:br>
            <a:r>
              <a:rPr lang="en-US" sz="1100" dirty="0"/>
              <a:t>Ecclesiastes</a:t>
            </a:r>
            <a:br>
              <a:rPr lang="en-US" sz="1100" dirty="0"/>
            </a:br>
            <a:r>
              <a:rPr lang="en-US" sz="1100" dirty="0"/>
              <a:t>Song of Solomon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9236825" y="3771291"/>
            <a:ext cx="12344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01220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586</a:t>
            </a:r>
          </a:p>
        </p:txBody>
      </p:sp>
      <p:cxnSp>
        <p:nvCxnSpPr>
          <p:cNvPr id="107" name="Straight Connector 106"/>
          <p:cNvCxnSpPr>
            <a:stCxn id="106" idx="0"/>
          </p:cNvCxnSpPr>
          <p:nvPr/>
        </p:nvCxnSpPr>
        <p:spPr>
          <a:xfrm flipV="1">
            <a:off x="10471265" y="3158001"/>
            <a:ext cx="0" cy="4440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9351288" y="2280177"/>
            <a:ext cx="1284279" cy="8778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Southern Kingdom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703905" y="4360745"/>
            <a:ext cx="1303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1100" dirty="0"/>
            </a:br>
            <a:r>
              <a:rPr lang="en-US" sz="1100" dirty="0"/>
              <a:t>1 Samuel 1-7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88757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722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040245" y="1422400"/>
            <a:ext cx="0" cy="234889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355559" y="2592832"/>
            <a:ext cx="892841" cy="78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dirty="0"/>
              <a:t>~1060</a:t>
            </a:r>
          </a:p>
        </p:txBody>
      </p:sp>
      <p:sp>
        <p:nvSpPr>
          <p:cNvPr id="109" name="Right Arrow 108"/>
          <p:cNvSpPr/>
          <p:nvPr/>
        </p:nvSpPr>
        <p:spPr>
          <a:xfrm flipH="1">
            <a:off x="7061139" y="2592832"/>
            <a:ext cx="1075716" cy="78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dirty="0"/>
              <a:t>~971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0594" y="2658477"/>
            <a:ext cx="5386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</a:rPr>
              <a:t>(1 &amp; 2 Samuel)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48400" y="1422400"/>
            <a:ext cx="812739" cy="236428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6356465" y="3771291"/>
            <a:ext cx="10539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072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1051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6113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931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6661089" y="2007616"/>
            <a:ext cx="149860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the Kingdom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342166" y="2807121"/>
            <a:ext cx="1138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971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5485420" y="1558309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 1</a:t>
            </a:r>
            <a:r>
              <a:rPr lang="en-US" baseline="30000" dirty="0"/>
              <a:t>st</a:t>
            </a:r>
            <a:r>
              <a:rPr lang="en-US" dirty="0"/>
              <a:t> King</a:t>
            </a:r>
          </a:p>
        </p:txBody>
      </p:sp>
    </p:spTree>
    <p:extLst>
      <p:ext uri="{BB962C8B-B14F-4D97-AF65-F5344CB8AC3E}">
        <p14:creationId xmlns:p14="http://schemas.microsoft.com/office/powerpoint/2010/main" val="3510715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6248400" y="1422400"/>
            <a:ext cx="812739" cy="236428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>
            <a:stCxn id="89" idx="0"/>
            <a:endCxn id="91" idx="2"/>
          </p:cNvCxnSpPr>
          <p:nvPr/>
        </p:nvCxnSpPr>
        <p:spPr>
          <a:xfrm flipV="1">
            <a:off x="7410389" y="2592832"/>
            <a:ext cx="0" cy="10091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0471265" y="3771291"/>
            <a:ext cx="5332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410390" y="3771291"/>
            <a:ext cx="1826435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96145" y="3771291"/>
            <a:ext cx="256032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247505" y="3771291"/>
            <a:ext cx="5486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81745" y="3777139"/>
            <a:ext cx="36576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00200" y="3619976"/>
            <a:ext cx="1281545" cy="319088"/>
            <a:chOff x="318655" y="4437856"/>
            <a:chExt cx="1281545" cy="31908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Freeform 65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253249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1446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| Place in Old Testament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18655" y="3619976"/>
            <a:ext cx="1281545" cy="319088"/>
            <a:chOff x="318655" y="4437856"/>
            <a:chExt cx="1281545" cy="3190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18655" y="4597400"/>
              <a:ext cx="557645" cy="0"/>
            </a:xfrm>
            <a:prstGeom prst="line">
              <a:avLst/>
            </a:prstGeom>
            <a:ln w="127000">
              <a:headEnd type="diamond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2555" y="4597400"/>
              <a:ext cx="557645" cy="0"/>
            </a:xfrm>
            <a:prstGeom prst="line">
              <a:avLst/>
            </a:prstGeom>
            <a:ln w="127000">
              <a:headEnd type="none" w="lg" len="lg"/>
              <a:tailEnd type="diamond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813197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81401" y="4437856"/>
              <a:ext cx="126206" cy="319088"/>
            </a:xfrm>
            <a:custGeom>
              <a:avLst/>
              <a:gdLst>
                <a:gd name="connsiteX0" fmla="*/ 61912 w 126206"/>
                <a:gd name="connsiteY0" fmla="*/ 0 h 319088"/>
                <a:gd name="connsiteX1" fmla="*/ 61912 w 126206"/>
                <a:gd name="connsiteY1" fmla="*/ 111919 h 319088"/>
                <a:gd name="connsiteX2" fmla="*/ 0 w 126206"/>
                <a:gd name="connsiteY2" fmla="*/ 135731 h 319088"/>
                <a:gd name="connsiteX3" fmla="*/ 126206 w 126206"/>
                <a:gd name="connsiteY3" fmla="*/ 183356 h 319088"/>
                <a:gd name="connsiteX4" fmla="*/ 61912 w 126206"/>
                <a:gd name="connsiteY4" fmla="*/ 209550 h 319088"/>
                <a:gd name="connsiteX5" fmla="*/ 61912 w 126206"/>
                <a:gd name="connsiteY5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206" h="319088">
                  <a:moveTo>
                    <a:pt x="61912" y="0"/>
                  </a:moveTo>
                  <a:lnTo>
                    <a:pt x="61912" y="111919"/>
                  </a:lnTo>
                  <a:lnTo>
                    <a:pt x="0" y="135731"/>
                  </a:lnTo>
                  <a:lnTo>
                    <a:pt x="126206" y="183356"/>
                  </a:lnTo>
                  <a:lnTo>
                    <a:pt x="61912" y="209550"/>
                  </a:lnTo>
                  <a:lnTo>
                    <a:pt x="61912" y="319088"/>
                  </a:lnTo>
                </a:path>
              </a:pathLst>
            </a:custGeom>
            <a:solidFill>
              <a:schemeClr val="tx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16200000">
              <a:off x="822010" y="4535441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5400000">
              <a:off x="1055369" y="4590986"/>
              <a:ext cx="46004" cy="73152"/>
            </a:xfrm>
            <a:prstGeom prst="triangle">
              <a:avLst/>
            </a:prstGeom>
            <a:solidFill>
              <a:srgbClr val="F7F4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155571" y="1568958"/>
            <a:ext cx="1093356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Creation</a:t>
            </a:r>
          </a:p>
        </p:txBody>
      </p:sp>
      <p:cxnSp>
        <p:nvCxnSpPr>
          <p:cNvPr id="1024" name="Straight Connector 1023"/>
          <p:cNvCxnSpPr/>
          <p:nvPr/>
        </p:nvCxnSpPr>
        <p:spPr>
          <a:xfrm flipV="1">
            <a:off x="318655" y="1861058"/>
            <a:ext cx="0" cy="19160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29" idx="0"/>
            <a:endCxn id="36" idx="2"/>
          </p:cNvCxnSpPr>
          <p:nvPr/>
        </p:nvCxnSpPr>
        <p:spPr>
          <a:xfrm flipV="1">
            <a:off x="1600200" y="2299716"/>
            <a:ext cx="0" cy="130229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9155" y="2007616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 of Abraham</a:t>
            </a:r>
          </a:p>
        </p:txBody>
      </p:sp>
      <p:sp>
        <p:nvSpPr>
          <p:cNvPr id="1029" name="TextBox 1028"/>
          <p:cNvSpPr txBox="1"/>
          <p:nvPr/>
        </p:nvSpPr>
        <p:spPr>
          <a:xfrm>
            <a:off x="1250950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2200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247505" y="2575386"/>
            <a:ext cx="0" cy="9298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064625" y="2007108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Entrance into Canaan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81400" y="2729484"/>
            <a:ext cx="1616376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 of Judges Begins</a:t>
            </a:r>
          </a:p>
        </p:txBody>
      </p:sp>
      <p:cxnSp>
        <p:nvCxnSpPr>
          <p:cNvPr id="57" name="Straight Connector 56"/>
          <p:cNvCxnSpPr>
            <a:stCxn id="82" idx="0"/>
          </p:cNvCxnSpPr>
          <p:nvPr/>
        </p:nvCxnSpPr>
        <p:spPr>
          <a:xfrm flipV="1">
            <a:off x="3803127" y="3314700"/>
            <a:ext cx="0" cy="28731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0" idx="0"/>
            <a:endCxn id="73" idx="2"/>
          </p:cNvCxnSpPr>
          <p:nvPr/>
        </p:nvCxnSpPr>
        <p:spPr>
          <a:xfrm flipV="1">
            <a:off x="2881745" y="1861058"/>
            <a:ext cx="0" cy="1740956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010700" y="1568958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Exodus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5387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1350</a:t>
            </a:r>
          </a:p>
        </p:txBody>
      </p:sp>
      <p:cxnSp>
        <p:nvCxnSpPr>
          <p:cNvPr id="86" name="Straight Connector 85"/>
          <p:cNvCxnSpPr>
            <a:endCxn id="87" idx="2"/>
          </p:cNvCxnSpPr>
          <p:nvPr/>
        </p:nvCxnSpPr>
        <p:spPr>
          <a:xfrm flipV="1">
            <a:off x="6356465" y="1850409"/>
            <a:ext cx="0" cy="174146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9" idx="0"/>
            <a:endCxn id="101" idx="2"/>
          </p:cNvCxnSpPr>
          <p:nvPr/>
        </p:nvCxnSpPr>
        <p:spPr>
          <a:xfrm flipV="1">
            <a:off x="9236825" y="2143017"/>
            <a:ext cx="0" cy="145899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8351635" y="1557801"/>
            <a:ext cx="177038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Northern Kingdom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11004489" y="3771291"/>
            <a:ext cx="839849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10635567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515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1495088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430</a:t>
            </a:r>
          </a:p>
        </p:txBody>
      </p:sp>
      <p:cxnSp>
        <p:nvCxnSpPr>
          <p:cNvPr id="158" name="Straight Connector 157"/>
          <p:cNvCxnSpPr>
            <a:stCxn id="157" idx="0"/>
          </p:cNvCxnSpPr>
          <p:nvPr/>
        </p:nvCxnSpPr>
        <p:spPr>
          <a:xfrm flipV="1">
            <a:off x="11844338" y="1849774"/>
            <a:ext cx="0" cy="175224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10920072" y="1557166"/>
            <a:ext cx="1150032" cy="2926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of OT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737877" y="1986934"/>
            <a:ext cx="1025498" cy="596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Jerusalem Restored</a:t>
            </a:r>
          </a:p>
        </p:txBody>
      </p:sp>
      <p:cxnSp>
        <p:nvCxnSpPr>
          <p:cNvPr id="164" name="Straight Connector 163"/>
          <p:cNvCxnSpPr>
            <a:stCxn id="155" idx="0"/>
          </p:cNvCxnSpPr>
          <p:nvPr/>
        </p:nvCxnSpPr>
        <p:spPr>
          <a:xfrm flipV="1">
            <a:off x="10984817" y="2583707"/>
            <a:ext cx="0" cy="101830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1600199" y="3265097"/>
            <a:ext cx="1281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Patriarchs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3796145" y="326509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of Judges</a:t>
            </a:r>
          </a:p>
        </p:txBody>
      </p:sp>
      <p:cxnSp>
        <p:nvCxnSpPr>
          <p:cNvPr id="167" name="Straight Arrow Connector 166"/>
          <p:cNvCxnSpPr/>
          <p:nvPr/>
        </p:nvCxnSpPr>
        <p:spPr>
          <a:xfrm flipH="1">
            <a:off x="3931920" y="3449763"/>
            <a:ext cx="354331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5840621" y="3449763"/>
            <a:ext cx="407779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7992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1:1-11:26</a:t>
            </a:r>
          </a:p>
        </p:txBody>
      </p:sp>
      <p:cxnSp>
        <p:nvCxnSpPr>
          <p:cNvPr id="216" name="Straight Connector 215"/>
          <p:cNvCxnSpPr/>
          <p:nvPr/>
        </p:nvCxnSpPr>
        <p:spPr>
          <a:xfrm>
            <a:off x="318655" y="4057982"/>
            <a:ext cx="0" cy="646331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-30595" y="3602014"/>
            <a:ext cx="698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4000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7669604" y="4118440"/>
            <a:ext cx="23659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1Kings 12 – 2Kings 25</a:t>
            </a:r>
            <a:br>
              <a:rPr lang="en-US" sz="1100" dirty="0"/>
            </a:br>
            <a:r>
              <a:rPr lang="en-US" sz="1100" dirty="0"/>
              <a:t>1 &amp; 2 Chronicles</a:t>
            </a:r>
            <a:br>
              <a:rPr lang="en-US" sz="1100" dirty="0"/>
            </a:br>
            <a:r>
              <a:rPr lang="en-US" sz="1100" dirty="0"/>
              <a:t>Hosea</a:t>
            </a:r>
            <a:br>
              <a:rPr lang="en-US" sz="1100" dirty="0"/>
            </a:br>
            <a:r>
              <a:rPr lang="en-US" sz="1100" dirty="0"/>
              <a:t>Joes</a:t>
            </a:r>
            <a:br>
              <a:rPr lang="en-US" sz="1100" dirty="0"/>
            </a:br>
            <a:r>
              <a:rPr lang="en-US" sz="1100" dirty="0"/>
              <a:t>Amos</a:t>
            </a:r>
            <a:br>
              <a:rPr lang="en-US" sz="1100" dirty="0"/>
            </a:br>
            <a:r>
              <a:rPr lang="en-US" sz="1100" dirty="0"/>
              <a:t>Isaiah</a:t>
            </a:r>
            <a:br>
              <a:rPr lang="en-US" sz="1100" dirty="0"/>
            </a:br>
            <a:r>
              <a:rPr lang="en-US" sz="1100" dirty="0"/>
              <a:t>Micah</a:t>
            </a:r>
            <a:br>
              <a:rPr lang="en-US" sz="1100" dirty="0"/>
            </a:br>
            <a:r>
              <a:rPr lang="en-US" sz="1100" dirty="0"/>
              <a:t>Obadiah</a:t>
            </a:r>
            <a:br>
              <a:rPr lang="en-US" sz="1100" dirty="0"/>
            </a:br>
            <a:r>
              <a:rPr lang="en-US" sz="1100" dirty="0"/>
              <a:t>Jonah</a:t>
            </a:r>
            <a:br>
              <a:rPr lang="en-US" sz="1100" dirty="0"/>
            </a:br>
            <a:r>
              <a:rPr lang="en-US" sz="1100" dirty="0"/>
              <a:t>Nahum</a:t>
            </a:r>
            <a:br>
              <a:rPr lang="en-US" sz="1100" dirty="0"/>
            </a:br>
            <a:r>
              <a:rPr lang="en-US" sz="1100" dirty="0" err="1"/>
              <a:t>Habakuk</a:t>
            </a:r>
            <a:br>
              <a:rPr lang="en-US" sz="1100" dirty="0"/>
            </a:br>
            <a:r>
              <a:rPr lang="en-US" sz="1100" dirty="0"/>
              <a:t>Zephaniah</a:t>
            </a:r>
          </a:p>
        </p:txBody>
      </p:sp>
      <p:cxnSp>
        <p:nvCxnSpPr>
          <p:cNvPr id="220" name="Straight Connector 219"/>
          <p:cNvCxnSpPr/>
          <p:nvPr/>
        </p:nvCxnSpPr>
        <p:spPr>
          <a:xfrm>
            <a:off x="789033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738446" y="3771291"/>
            <a:ext cx="0" cy="1168826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10041942" y="3771291"/>
            <a:ext cx="0" cy="32316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9712700" y="4118440"/>
            <a:ext cx="10257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Jeremiah</a:t>
            </a:r>
            <a:br>
              <a:rPr lang="en-US" sz="1100" dirty="0"/>
            </a:br>
            <a:r>
              <a:rPr lang="en-US" sz="1100" dirty="0"/>
              <a:t>Lamentations</a:t>
            </a:r>
            <a:br>
              <a:rPr lang="en-US" sz="1100" dirty="0"/>
            </a:br>
            <a:r>
              <a:rPr lang="en-US" sz="1100" dirty="0"/>
              <a:t>Ezekiel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0471265" y="4817731"/>
            <a:ext cx="779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Daniel</a:t>
            </a:r>
          </a:p>
        </p:txBody>
      </p:sp>
      <p:cxnSp>
        <p:nvCxnSpPr>
          <p:cNvPr id="231" name="Straight Connector 230"/>
          <p:cNvCxnSpPr/>
          <p:nvPr/>
        </p:nvCxnSpPr>
        <p:spPr>
          <a:xfrm>
            <a:off x="10737877" y="3771291"/>
            <a:ext cx="0" cy="1015662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11004489" y="5071646"/>
            <a:ext cx="11875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Ezra</a:t>
            </a:r>
            <a:br>
              <a:rPr lang="en-US" sz="1100" dirty="0"/>
            </a:br>
            <a:r>
              <a:rPr lang="en-US" sz="1100" dirty="0"/>
              <a:t>Nehemiah</a:t>
            </a:r>
            <a:br>
              <a:rPr lang="en-US" sz="1100" dirty="0"/>
            </a:br>
            <a:r>
              <a:rPr lang="en-US" sz="1100" dirty="0"/>
              <a:t>Esther</a:t>
            </a:r>
          </a:p>
        </p:txBody>
      </p:sp>
      <p:cxnSp>
        <p:nvCxnSpPr>
          <p:cNvPr id="234" name="Straight Connector 233"/>
          <p:cNvCxnSpPr/>
          <p:nvPr/>
        </p:nvCxnSpPr>
        <p:spPr>
          <a:xfrm>
            <a:off x="11250627" y="3771291"/>
            <a:ext cx="0" cy="1300355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11424413" y="3771291"/>
            <a:ext cx="0" cy="347149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1250627" y="4118440"/>
            <a:ext cx="942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Zechariah</a:t>
            </a:r>
            <a:br>
              <a:rPr lang="en-US" sz="1100" dirty="0"/>
            </a:br>
            <a:r>
              <a:rPr lang="en-US" sz="1100" dirty="0"/>
              <a:t>Haggai</a:t>
            </a:r>
            <a:br>
              <a:rPr lang="en-US" sz="1100" dirty="0"/>
            </a:br>
            <a:r>
              <a:rPr lang="en-US" sz="1100" dirty="0"/>
              <a:t>Malachi</a:t>
            </a:r>
          </a:p>
        </p:txBody>
      </p:sp>
      <p:cxnSp>
        <p:nvCxnSpPr>
          <p:cNvPr id="241" name="Straight Connector 240"/>
          <p:cNvCxnSpPr/>
          <p:nvPr/>
        </p:nvCxnSpPr>
        <p:spPr>
          <a:xfrm>
            <a:off x="4905643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4703906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Judges</a:t>
            </a:r>
            <a:br>
              <a:rPr lang="en-US" sz="1100" dirty="0"/>
            </a:br>
            <a:r>
              <a:rPr lang="en-US" sz="1100" dirty="0"/>
              <a:t>Ruth</a:t>
            </a:r>
            <a:br>
              <a:rPr lang="en-US" sz="1100" dirty="0"/>
            </a:br>
            <a:r>
              <a:rPr lang="en-US" sz="1100" dirty="0"/>
              <a:t>1 Samuel 1-7</a:t>
            </a:r>
          </a:p>
        </p:txBody>
      </p:sp>
      <p:cxnSp>
        <p:nvCxnSpPr>
          <p:cNvPr id="243" name="Straight Connector 242"/>
          <p:cNvCxnSpPr/>
          <p:nvPr/>
        </p:nvCxnSpPr>
        <p:spPr>
          <a:xfrm>
            <a:off x="352182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3320088" y="4186789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Joshua</a:t>
            </a:r>
          </a:p>
        </p:txBody>
      </p:sp>
      <p:cxnSp>
        <p:nvCxnSpPr>
          <p:cNvPr id="245" name="Straight Connector 244"/>
          <p:cNvCxnSpPr/>
          <p:nvPr/>
        </p:nvCxnSpPr>
        <p:spPr>
          <a:xfrm>
            <a:off x="3124200" y="3894401"/>
            <a:ext cx="0" cy="82420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3144490" y="4456994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Deuteronomy</a:t>
            </a:r>
          </a:p>
        </p:txBody>
      </p:sp>
      <p:cxnSp>
        <p:nvCxnSpPr>
          <p:cNvPr id="250" name="Straight Connector 249"/>
          <p:cNvCxnSpPr/>
          <p:nvPr/>
        </p:nvCxnSpPr>
        <p:spPr>
          <a:xfrm>
            <a:off x="3247505" y="3894401"/>
            <a:ext cx="0" cy="5539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3000375" y="3894401"/>
            <a:ext cx="0" cy="108001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2881745" y="3894401"/>
            <a:ext cx="0" cy="1341620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2982942" y="471280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Numbers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2881745" y="497441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Leviticus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2805776" y="5236021"/>
            <a:ext cx="13033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Exodus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1600199" y="3894401"/>
            <a:ext cx="0" cy="330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1422688" y="4224899"/>
            <a:ext cx="740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Job</a:t>
            </a:r>
          </a:p>
        </p:txBody>
      </p:sp>
      <p:cxnSp>
        <p:nvCxnSpPr>
          <p:cNvPr id="266" name="Straight Connector 265"/>
          <p:cNvCxnSpPr/>
          <p:nvPr/>
        </p:nvCxnSpPr>
        <p:spPr>
          <a:xfrm>
            <a:off x="2010700" y="3810000"/>
            <a:ext cx="0" cy="894313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1806241" y="4724674"/>
            <a:ext cx="91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Genesis</a:t>
            </a:r>
            <a:br>
              <a:rPr lang="en-US" sz="1100" dirty="0"/>
            </a:br>
            <a:r>
              <a:rPr lang="en-US" sz="1100" dirty="0"/>
              <a:t>11:27-50:26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22400"/>
            <a:ext cx="6248400" cy="4470400"/>
          </a:xfrm>
          <a:prstGeom prst="rect">
            <a:avLst/>
          </a:prstGeom>
          <a:solidFill>
            <a:srgbClr val="F7F4E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757830" y="4186789"/>
            <a:ext cx="13033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Samuel 8 -</a:t>
            </a:r>
            <a:br>
              <a:rPr lang="en-US" sz="1100" dirty="0"/>
            </a:br>
            <a:r>
              <a:rPr lang="en-US" sz="1100" dirty="0"/>
              <a:t>2 Samuel</a:t>
            </a:r>
            <a:br>
              <a:rPr lang="en-US" sz="1100" dirty="0"/>
            </a:br>
            <a:r>
              <a:rPr lang="en-US" sz="1100" dirty="0"/>
              <a:t>1 Kings 1-11</a:t>
            </a:r>
          </a:p>
        </p:txBody>
      </p:sp>
      <p:cxnSp>
        <p:nvCxnSpPr>
          <p:cNvPr id="222" name="Straight Connector 221"/>
          <p:cNvCxnSpPr/>
          <p:nvPr/>
        </p:nvCxnSpPr>
        <p:spPr>
          <a:xfrm>
            <a:off x="6007215" y="3771291"/>
            <a:ext cx="0" cy="415498"/>
          </a:xfrm>
          <a:prstGeom prst="line">
            <a:avLst/>
          </a:prstGeom>
          <a:ln w="28575">
            <a:tailEnd type="diamon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0471265" y="1422400"/>
            <a:ext cx="1720735" cy="4819698"/>
          </a:xfrm>
          <a:prstGeom prst="rect">
            <a:avLst/>
          </a:prstGeom>
          <a:solidFill>
            <a:srgbClr val="F7F4E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6356463" y="3265097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Kings</a:t>
            </a:r>
          </a:p>
        </p:txBody>
      </p:sp>
      <p:cxnSp>
        <p:nvCxnSpPr>
          <p:cNvPr id="207" name="Straight Arrow Connector 206"/>
          <p:cNvCxnSpPr/>
          <p:nvPr/>
        </p:nvCxnSpPr>
        <p:spPr>
          <a:xfrm flipH="1">
            <a:off x="6505163" y="3449763"/>
            <a:ext cx="155933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8753973" y="3449763"/>
            <a:ext cx="1583827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6575854" y="4948536"/>
            <a:ext cx="1303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Psalms</a:t>
            </a:r>
            <a:br>
              <a:rPr lang="en-US" sz="1100" dirty="0"/>
            </a:br>
            <a:r>
              <a:rPr lang="en-US" sz="1100" dirty="0"/>
              <a:t>Proverbs</a:t>
            </a:r>
            <a:br>
              <a:rPr lang="en-US" sz="1100" dirty="0"/>
            </a:br>
            <a:r>
              <a:rPr lang="en-US" sz="1100" dirty="0"/>
              <a:t>Ecclesiastes</a:t>
            </a:r>
            <a:br>
              <a:rPr lang="en-US" sz="1100" dirty="0"/>
            </a:br>
            <a:r>
              <a:rPr lang="en-US" sz="1100" dirty="0"/>
              <a:t>Song of Solomon</a:t>
            </a:r>
          </a:p>
        </p:txBody>
      </p:sp>
      <p:cxnSp>
        <p:nvCxnSpPr>
          <p:cNvPr id="105" name="Straight Connector 104"/>
          <p:cNvCxnSpPr/>
          <p:nvPr/>
        </p:nvCxnSpPr>
        <p:spPr>
          <a:xfrm>
            <a:off x="9236825" y="3771291"/>
            <a:ext cx="1234440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01220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586</a:t>
            </a:r>
          </a:p>
        </p:txBody>
      </p:sp>
      <p:cxnSp>
        <p:nvCxnSpPr>
          <p:cNvPr id="107" name="Straight Connector 106"/>
          <p:cNvCxnSpPr>
            <a:stCxn id="106" idx="0"/>
          </p:cNvCxnSpPr>
          <p:nvPr/>
        </p:nvCxnSpPr>
        <p:spPr>
          <a:xfrm flipV="1">
            <a:off x="10471265" y="3158001"/>
            <a:ext cx="0" cy="44401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9351288" y="2280177"/>
            <a:ext cx="1284279" cy="87782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of Southern Kingdom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703905" y="4360745"/>
            <a:ext cx="1303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1100" dirty="0"/>
            </a:br>
            <a:r>
              <a:rPr lang="en-US" sz="1100" dirty="0"/>
              <a:t>1 Samuel 1-7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888757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722</a:t>
            </a:r>
          </a:p>
        </p:txBody>
      </p:sp>
      <p:cxnSp>
        <p:nvCxnSpPr>
          <p:cNvPr id="6" name="Straight Connector 5"/>
          <p:cNvCxnSpPr>
            <a:endCxn id="85" idx="3"/>
          </p:cNvCxnSpPr>
          <p:nvPr/>
        </p:nvCxnSpPr>
        <p:spPr>
          <a:xfrm>
            <a:off x="6705715" y="1422400"/>
            <a:ext cx="0" cy="234889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355558" y="2592832"/>
            <a:ext cx="1000905" cy="78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~1051</a:t>
            </a:r>
          </a:p>
        </p:txBody>
      </p:sp>
      <p:sp>
        <p:nvSpPr>
          <p:cNvPr id="109" name="Right Arrow 108"/>
          <p:cNvSpPr/>
          <p:nvPr/>
        </p:nvSpPr>
        <p:spPr>
          <a:xfrm flipH="1">
            <a:off x="6705599" y="2592832"/>
            <a:ext cx="1454089" cy="78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~1011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0594" y="2658477"/>
            <a:ext cx="5386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</a:rPr>
              <a:t>Today’s Focus (1Samuel 8-31)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56464" y="1422400"/>
            <a:ext cx="349136" cy="236428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6356465" y="3771291"/>
            <a:ext cx="1053924" cy="0"/>
          </a:xfrm>
          <a:prstGeom prst="line">
            <a:avLst/>
          </a:prstGeom>
          <a:ln w="127000">
            <a:headEnd type="diamond" w="lg" len="lg"/>
            <a:tailEnd type="diamond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007215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1051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61139" y="3602014"/>
            <a:ext cx="6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931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6661089" y="2007616"/>
            <a:ext cx="1498600" cy="58521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the Kingdom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018787" y="2807121"/>
            <a:ext cx="1138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1011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5485420" y="1558309"/>
            <a:ext cx="1742089" cy="292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Saul 1</a:t>
            </a:r>
            <a:r>
              <a:rPr lang="en-US" baseline="30000" dirty="0"/>
              <a:t>st</a:t>
            </a:r>
            <a:r>
              <a:rPr lang="en-US" dirty="0"/>
              <a:t> King</a:t>
            </a:r>
          </a:p>
        </p:txBody>
      </p:sp>
    </p:spTree>
    <p:extLst>
      <p:ext uri="{BB962C8B-B14F-4D97-AF65-F5344CB8AC3E}">
        <p14:creationId xmlns:p14="http://schemas.microsoft.com/office/powerpoint/2010/main" val="15291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22147</TotalTime>
  <Words>1536</Words>
  <Application>Microsoft Office PowerPoint</Application>
  <PresentationFormat>Widescreen</PresentationFormat>
  <Paragraphs>637</Paragraphs>
  <Slides>48</Slides>
  <Notes>32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Garamond</vt:lpstr>
      <vt:lpstr>Tahoma</vt:lpstr>
      <vt:lpstr>Office Theme</vt:lpstr>
      <vt:lpstr>1_Office Theme</vt:lpstr>
      <vt:lpstr>PowerPoint Presentation</vt:lpstr>
      <vt:lpstr>Historical Context</vt:lpstr>
      <vt:lpstr>Outline | Place in Old Testament</vt:lpstr>
      <vt:lpstr>Outline | Place in Old Testament</vt:lpstr>
      <vt:lpstr>Outline | Place in Old Testament</vt:lpstr>
      <vt:lpstr>Outline | Place in Old Testament</vt:lpstr>
      <vt:lpstr>Outline | Place in Old Testament</vt:lpstr>
      <vt:lpstr>Outline | Place in Old Testament</vt:lpstr>
      <vt:lpstr>Outline | Place in Old Testament</vt:lpstr>
      <vt:lpstr>Map</vt:lpstr>
      <vt:lpstr>Map</vt:lpstr>
      <vt:lpstr>Map</vt:lpstr>
      <vt:lpstr>Map</vt:lpstr>
      <vt:lpstr>Outline</vt:lpstr>
      <vt:lpstr>Outline | 1 &amp; 2 Samuel Overview</vt:lpstr>
      <vt:lpstr>Outline | 1 &amp; 2 Samuel Overview</vt:lpstr>
      <vt:lpstr>Outline | 1 &amp; 2 Samuel Overview</vt:lpstr>
      <vt:lpstr>Outline | 1 &amp; 2 Samuel Overview</vt:lpstr>
      <vt:lpstr>Outline | 1 &amp; 2 Samuel Overview</vt:lpstr>
      <vt:lpstr>Outline | 1 &amp; 2 Samuel Overview</vt:lpstr>
      <vt:lpstr>Outline | Characters: Samuel, Saul &amp; David</vt:lpstr>
      <vt:lpstr>Outline | 1 Samuel 13-31</vt:lpstr>
      <vt:lpstr>Outline | 1 Samuel </vt:lpstr>
      <vt:lpstr>Who Was Saul?</vt:lpstr>
      <vt:lpstr>Saul’s Family Tree</vt:lpstr>
      <vt:lpstr>Saul’s Family Tree</vt:lpstr>
      <vt:lpstr>Saul the King 1Sa 9:1-12:25 </vt:lpstr>
      <vt:lpstr>Saul the King | 1 Sa 9:1-12:25</vt:lpstr>
      <vt:lpstr>Saul Rejected 1Sa 13:1-15:35 </vt:lpstr>
      <vt:lpstr>Saul Rejected | 1 Sa 13:1-15:35</vt:lpstr>
      <vt:lpstr>Saul Rejected | 1 Sa 13:1-15:35</vt:lpstr>
      <vt:lpstr>David Anointed 1Sa 16:1-17:58</vt:lpstr>
      <vt:lpstr>David Anointed | 1 Sa 16:1 – 17:58 </vt:lpstr>
      <vt:lpstr>David Anointed | 1 Sa 16:1 – 17:58 </vt:lpstr>
      <vt:lpstr>David Anointed | 1 Sa 16:1 – 17:58 </vt:lpstr>
      <vt:lpstr>David Flees Saul 1Sa 18:1-21:9</vt:lpstr>
      <vt:lpstr>David Flees Saul | 1 Sa 18:1 – 21:9 </vt:lpstr>
      <vt:lpstr>David in Exile 1Sa 21:10-28:2</vt:lpstr>
      <vt:lpstr>David in Exile | 1Sa 21:10-28:2</vt:lpstr>
      <vt:lpstr>David in Exile | 1Sa 21:10-28:2</vt:lpstr>
      <vt:lpstr>David in Exile | 1Sa 21:10-28:2</vt:lpstr>
      <vt:lpstr>Last Days of Saul’s Reign 1Sa 28:3-31:13</vt:lpstr>
      <vt:lpstr>Last Days of Saul’s Reign | 1 Sa 28:3 – 31:13 </vt:lpstr>
      <vt:lpstr>Last Days of Saul’s Reign | 1 Sa 28:3 – 31:13 </vt:lpstr>
      <vt:lpstr>Conclusion</vt:lpstr>
      <vt:lpstr>Review | 1 Samuel 8-31</vt:lpstr>
      <vt:lpstr>Key Verse | A Lesson from Saul’s Reign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Dennison</dc:creator>
  <cp:lastModifiedBy>Joseph Henkel</cp:lastModifiedBy>
  <cp:revision>661</cp:revision>
  <dcterms:created xsi:type="dcterms:W3CDTF">2018-06-13T00:25:10Z</dcterms:created>
  <dcterms:modified xsi:type="dcterms:W3CDTF">2019-07-18T14:48:37Z</dcterms:modified>
</cp:coreProperties>
</file>