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71" r:id="rId2"/>
  </p:sldMasterIdLst>
  <p:notesMasterIdLst>
    <p:notesMasterId r:id="rId52"/>
  </p:notesMasterIdLst>
  <p:handoutMasterIdLst>
    <p:handoutMasterId r:id="rId53"/>
  </p:handoutMasterIdLst>
  <p:sldIdLst>
    <p:sldId id="276" r:id="rId3"/>
    <p:sldId id="279" r:id="rId4"/>
    <p:sldId id="299" r:id="rId5"/>
    <p:sldId id="350" r:id="rId6"/>
    <p:sldId id="337" r:id="rId7"/>
    <p:sldId id="355" r:id="rId8"/>
    <p:sldId id="296" r:id="rId9"/>
    <p:sldId id="286" r:id="rId10"/>
    <p:sldId id="297" r:id="rId11"/>
    <p:sldId id="290" r:id="rId12"/>
    <p:sldId id="338" r:id="rId13"/>
    <p:sldId id="280" r:id="rId14"/>
    <p:sldId id="356" r:id="rId15"/>
    <p:sldId id="326" r:id="rId16"/>
    <p:sldId id="340" r:id="rId17"/>
    <p:sldId id="341" r:id="rId18"/>
    <p:sldId id="342" r:id="rId19"/>
    <p:sldId id="343" r:id="rId20"/>
    <p:sldId id="278" r:id="rId21"/>
    <p:sldId id="283" r:id="rId22"/>
    <p:sldId id="344" r:id="rId23"/>
    <p:sldId id="327" r:id="rId24"/>
    <p:sldId id="359" r:id="rId25"/>
    <p:sldId id="339" r:id="rId26"/>
    <p:sldId id="357" r:id="rId27"/>
    <p:sldId id="324" r:id="rId28"/>
    <p:sldId id="298" r:id="rId29"/>
    <p:sldId id="316" r:id="rId30"/>
    <p:sldId id="329" r:id="rId31"/>
    <p:sldId id="330" r:id="rId32"/>
    <p:sldId id="257" r:id="rId33"/>
    <p:sldId id="349" r:id="rId34"/>
    <p:sldId id="285" r:id="rId35"/>
    <p:sldId id="295" r:id="rId36"/>
    <p:sldId id="284" r:id="rId37"/>
    <p:sldId id="351" r:id="rId38"/>
    <p:sldId id="348" r:id="rId39"/>
    <p:sldId id="334" r:id="rId40"/>
    <p:sldId id="308" r:id="rId41"/>
    <p:sldId id="315" r:id="rId42"/>
    <p:sldId id="352" r:id="rId43"/>
    <p:sldId id="353" r:id="rId44"/>
    <p:sldId id="309" r:id="rId45"/>
    <p:sldId id="312" r:id="rId46"/>
    <p:sldId id="347" r:id="rId47"/>
    <p:sldId id="317" r:id="rId48"/>
    <p:sldId id="311" r:id="rId49"/>
    <p:sldId id="354" r:id="rId50"/>
    <p:sldId id="260" r:id="rId5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0D15"/>
    <a:srgbClr val="4E1827"/>
    <a:srgbClr val="280B1D"/>
    <a:srgbClr val="7B575B"/>
    <a:srgbClr val="FFFFFF"/>
    <a:srgbClr val="2C2C2C"/>
    <a:srgbClr val="272727"/>
    <a:srgbClr val="2D2D2D"/>
    <a:srgbClr val="2D111F"/>
    <a:srgbClr val="04B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82"/>
    </p:cViewPr>
  </p:sorterViewPr>
  <p:notesViewPr>
    <p:cSldViewPr snapToGrid="0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EDC3A7-A8C6-4A4F-B496-B3D8DA76CF8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01976F-AD54-40D0-96E5-300EC0F8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7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7BCD66-204D-48BF-807A-8BD886E55C85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E1B8E8-5E14-41B0-879D-4CC6BF1B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4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42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50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61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6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90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3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95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68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70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54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0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06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8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85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35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60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79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3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99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49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4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766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471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268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171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74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51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67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91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420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847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4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837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625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220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215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865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194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41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31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99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81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53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B8E8-5E14-41B0-879D-4CC6BF1BFF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6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9552" y="2176952"/>
            <a:ext cx="6132897" cy="840230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5400" b="1" dirty="0">
                <a:solidFill>
                  <a:srgbClr val="290D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algn="ctr"/>
            <a:r>
              <a:rPr lang="en-US" dirty="0"/>
              <a:t>Click to add topic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695E-1B82-42F8-9A5B-D17D304A0F4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029552" y="3052883"/>
            <a:ext cx="6132896" cy="4730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4000" baseline="0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defRPr>
            </a:lvl1pPr>
          </a:lstStyle>
          <a:p>
            <a:pPr lvl="0"/>
            <a:r>
              <a:rPr lang="en-US" dirty="0"/>
              <a:t>Click to add speaker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69765" y="805650"/>
            <a:ext cx="8165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rgbClr val="290D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Minor Prophets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9765" y="363041"/>
            <a:ext cx="9169400" cy="584775"/>
          </a:xfrm>
          <a:prstGeom prst="rect">
            <a:avLst/>
          </a:prstGeom>
          <a:noFill/>
          <a:ln w="38100" cmpd="thickThin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3100" i="0" u="none" dirty="0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TEACHING SERIES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769716" y="221566"/>
            <a:ext cx="1168168" cy="1168168"/>
            <a:chOff x="565485" y="2365859"/>
            <a:chExt cx="1828800" cy="1828800"/>
          </a:xfrm>
        </p:grpSpPr>
        <p:sp>
          <p:nvSpPr>
            <p:cNvPr id="8" name="Oval 7"/>
            <p:cNvSpPr/>
            <p:nvPr userDrawn="1"/>
          </p:nvSpPr>
          <p:spPr>
            <a:xfrm>
              <a:off x="565485" y="2365859"/>
              <a:ext cx="1828800" cy="18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35" y="2921149"/>
              <a:ext cx="1587165" cy="72622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5589198" y="3610057"/>
            <a:ext cx="1013604" cy="707886"/>
          </a:xfrm>
          <a:prstGeom prst="rect">
            <a:avLst/>
          </a:prstGeom>
          <a:noFill/>
          <a:ln w="38100" cmpd="thickThin">
            <a:noFill/>
          </a:ln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solidFill>
                  <a:srgbClr val="290D15"/>
                </a:solidFill>
                <a:sym typeface="Wingdings 2" panose="05020102010507070707" pitchFamily="18" charset="2"/>
              </a:rPr>
              <a:t></a:t>
            </a:r>
            <a:endParaRPr lang="en-US" sz="4000" dirty="0">
              <a:solidFill>
                <a:srgbClr val="290D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9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3C2A-52E0-4577-8E66-79FA5D251B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695E-1B82-42F8-9A5B-D17D304A0F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37953" y="637953"/>
            <a:ext cx="1095153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2D11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Scripture is breathed out by God and profitable for teaching, for reproof, for correction, and for training in righteousness.</a:t>
            </a:r>
          </a:p>
          <a:p>
            <a:pPr algn="ctr"/>
            <a:endParaRPr lang="en-US" dirty="0">
              <a:solidFill>
                <a:srgbClr val="2D111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3200" dirty="0">
                <a:solidFill>
                  <a:srgbClr val="2D11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Timothy 3:16 (ESV)</a:t>
            </a:r>
          </a:p>
          <a:p>
            <a:pPr algn="ctr"/>
            <a:endParaRPr lang="en-US" sz="440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7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609" y="2231669"/>
            <a:ext cx="11742243" cy="879041"/>
          </a:xfrm>
        </p:spPr>
        <p:txBody>
          <a:bodyPr anchor="b">
            <a:noAutofit/>
          </a:bodyPr>
          <a:lstStyle>
            <a:lvl1pPr algn="l">
              <a:defRPr sz="5400" b="0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55460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lang="en-US" sz="4400" b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16968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695E-1B82-42F8-9A5B-D17D304A0F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38200" y="6362700"/>
            <a:ext cx="10515600" cy="880"/>
          </a:xfrm>
          <a:prstGeom prst="line">
            <a:avLst/>
          </a:prstGeom>
          <a:ln w="28575">
            <a:solidFill>
              <a:srgbClr val="290D1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5727758" y="6000779"/>
            <a:ext cx="723842" cy="723842"/>
            <a:chOff x="5676958" y="5836559"/>
            <a:chExt cx="825442" cy="825442"/>
          </a:xfrm>
        </p:grpSpPr>
        <p:sp>
          <p:nvSpPr>
            <p:cNvPr id="10" name="Oval 9"/>
            <p:cNvSpPr/>
            <p:nvPr userDrawn="1"/>
          </p:nvSpPr>
          <p:spPr>
            <a:xfrm>
              <a:off x="5676958" y="5836559"/>
              <a:ext cx="825442" cy="8254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90D1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414" y="6087193"/>
              <a:ext cx="716378" cy="327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266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rgbClr val="290D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6"/>
            <a:ext cx="5181600" cy="39967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media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9967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 or media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695E-1B82-42F8-9A5B-D17D304A0F4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38200" y="6362700"/>
            <a:ext cx="10515600" cy="880"/>
          </a:xfrm>
          <a:prstGeom prst="line">
            <a:avLst/>
          </a:prstGeom>
          <a:ln w="28575">
            <a:solidFill>
              <a:srgbClr val="290D1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5727758" y="6000779"/>
            <a:ext cx="723842" cy="723842"/>
            <a:chOff x="5676958" y="5836559"/>
            <a:chExt cx="825442" cy="825442"/>
          </a:xfrm>
        </p:grpSpPr>
        <p:sp>
          <p:nvSpPr>
            <p:cNvPr id="20" name="Oval 19"/>
            <p:cNvSpPr/>
            <p:nvPr userDrawn="1"/>
          </p:nvSpPr>
          <p:spPr>
            <a:xfrm>
              <a:off x="5676958" y="5836559"/>
              <a:ext cx="825442" cy="8254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90D1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414" y="6087193"/>
              <a:ext cx="716378" cy="327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0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3C2A-52E0-4577-8E66-79FA5D251BC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695E-1B82-42F8-9A5B-D17D304A0F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37953" y="637953"/>
            <a:ext cx="1095153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kern="1200" dirty="0">
                <a:solidFill>
                  <a:srgbClr val="2D11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Scripture is breathed out by God and profitable for teaching, for reproof, for correction, and for training in righteousness.</a:t>
            </a:r>
          </a:p>
          <a:p>
            <a:pPr algn="ctr"/>
            <a:endParaRPr lang="en-US" sz="1800" b="0" i="0" kern="1200" dirty="0">
              <a:solidFill>
                <a:srgbClr val="2D11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3200" b="0" i="0" kern="1200" dirty="0">
                <a:solidFill>
                  <a:srgbClr val="2D11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0" i="0" kern="1200" baseline="0" dirty="0">
                <a:solidFill>
                  <a:srgbClr val="2D11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Timothy 3:16 (ESV)</a:t>
            </a:r>
            <a:endParaRPr lang="en-US" sz="3200" b="0" i="0" kern="1200" dirty="0">
              <a:solidFill>
                <a:srgbClr val="2D11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400" b="1" i="0" kern="1200" dirty="0">
              <a:solidFill>
                <a:schemeClr val="tx1"/>
              </a:solidFill>
              <a:effectLst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81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9552" y="2176952"/>
            <a:ext cx="6132897" cy="840230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5400" b="1" dirty="0">
                <a:solidFill>
                  <a:srgbClr val="290D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algn="ctr"/>
            <a:r>
              <a:rPr lang="en-US" dirty="0"/>
              <a:t>Click to add topic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695E-1B82-42F8-9A5B-D17D304A0F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029552" y="3052883"/>
            <a:ext cx="6132896" cy="47307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4000" baseline="0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defRPr>
            </a:lvl1pPr>
          </a:lstStyle>
          <a:p>
            <a:pPr lvl="0"/>
            <a:r>
              <a:rPr lang="en-US" dirty="0"/>
              <a:t>Click to add speaker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69765" y="805650"/>
            <a:ext cx="5155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Prophets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9765" y="363041"/>
            <a:ext cx="5155675" cy="584775"/>
          </a:xfrm>
          <a:prstGeom prst="rect">
            <a:avLst/>
          </a:prstGeom>
          <a:noFill/>
          <a:ln w="38100" cmpd="thickThin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100" dirty="0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TEACHING SERIES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769716" y="221566"/>
            <a:ext cx="1168168" cy="1168168"/>
            <a:chOff x="565485" y="2365859"/>
            <a:chExt cx="1828800" cy="1828800"/>
          </a:xfrm>
        </p:grpSpPr>
        <p:sp>
          <p:nvSpPr>
            <p:cNvPr id="8" name="Oval 7"/>
            <p:cNvSpPr/>
            <p:nvPr userDrawn="1"/>
          </p:nvSpPr>
          <p:spPr>
            <a:xfrm>
              <a:off x="565485" y="2365859"/>
              <a:ext cx="1828800" cy="18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35" y="2921149"/>
              <a:ext cx="1587165" cy="72622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5589198" y="3610057"/>
            <a:ext cx="1013604" cy="707886"/>
          </a:xfrm>
          <a:prstGeom prst="rect">
            <a:avLst/>
          </a:prstGeom>
          <a:noFill/>
          <a:ln w="38100" cmpd="thickThin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90D15"/>
                </a:solidFill>
                <a:sym typeface="Wingdings 2" panose="05020102010507070707" pitchFamily="18" charset="2"/>
              </a:rPr>
              <a:t></a:t>
            </a:r>
            <a:endParaRPr lang="en-US" sz="4000" dirty="0">
              <a:solidFill>
                <a:srgbClr val="290D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4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609" y="2231669"/>
            <a:ext cx="11742243" cy="879041"/>
          </a:xfrm>
        </p:spPr>
        <p:txBody>
          <a:bodyPr anchor="b">
            <a:noAutofit/>
          </a:bodyPr>
          <a:lstStyle>
            <a:lvl1pPr algn="l">
              <a:defRPr sz="5400" b="0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9201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lang="en-US" sz="4400" b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16968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695E-1B82-42F8-9A5B-D17D304A0F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38200" y="6362700"/>
            <a:ext cx="10515600" cy="880"/>
          </a:xfrm>
          <a:prstGeom prst="line">
            <a:avLst/>
          </a:prstGeom>
          <a:ln w="28575">
            <a:solidFill>
              <a:srgbClr val="290D1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5727758" y="6000779"/>
            <a:ext cx="723842" cy="723842"/>
            <a:chOff x="5676958" y="5836559"/>
            <a:chExt cx="825442" cy="825442"/>
          </a:xfrm>
        </p:grpSpPr>
        <p:sp>
          <p:nvSpPr>
            <p:cNvPr id="10" name="Oval 9"/>
            <p:cNvSpPr/>
            <p:nvPr userDrawn="1"/>
          </p:nvSpPr>
          <p:spPr>
            <a:xfrm>
              <a:off x="5676958" y="5836559"/>
              <a:ext cx="825442" cy="8254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90D1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414" y="6087193"/>
              <a:ext cx="716378" cy="327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773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rgbClr val="290D1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6"/>
            <a:ext cx="5181600" cy="39967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media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9967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 or media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695E-1B82-42F8-9A5B-D17D304A0F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38200" y="6362700"/>
            <a:ext cx="10515600" cy="880"/>
          </a:xfrm>
          <a:prstGeom prst="line">
            <a:avLst/>
          </a:prstGeom>
          <a:ln w="28575">
            <a:solidFill>
              <a:srgbClr val="290D1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5727758" y="6000779"/>
            <a:ext cx="723842" cy="723842"/>
            <a:chOff x="5676958" y="5836559"/>
            <a:chExt cx="825442" cy="825442"/>
          </a:xfrm>
        </p:grpSpPr>
        <p:sp>
          <p:nvSpPr>
            <p:cNvPr id="20" name="Oval 19"/>
            <p:cNvSpPr/>
            <p:nvPr userDrawn="1"/>
          </p:nvSpPr>
          <p:spPr>
            <a:xfrm>
              <a:off x="5676958" y="5836559"/>
              <a:ext cx="825442" cy="8254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90D1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414" y="6087193"/>
              <a:ext cx="716378" cy="327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484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A3C2A-52E0-4577-8E66-79FA5D251BC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B695E-1B82-42F8-9A5B-D17D304A0F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59" r:id="rId2"/>
    <p:sldLayoutId id="2147483758" r:id="rId3"/>
    <p:sldLayoutId id="2147483760" r:id="rId4"/>
    <p:sldLayoutId id="21474837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A3C2A-52E0-4577-8E66-79FA5D251B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B695E-1B82-42F8-9A5B-D17D304A0F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2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6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Haggai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Scott Yaekle</a:t>
            </a:r>
          </a:p>
        </p:txBody>
      </p:sp>
    </p:spTree>
    <p:extLst>
      <p:ext uri="{BB962C8B-B14F-4D97-AF65-F5344CB8AC3E}">
        <p14:creationId xmlns:p14="http://schemas.microsoft.com/office/powerpoint/2010/main" val="66462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91"/>
            <a:ext cx="12191999" cy="5651920"/>
          </a:xfrm>
        </p:spPr>
      </p:pic>
    </p:spTree>
    <p:extLst>
      <p:ext uri="{BB962C8B-B14F-4D97-AF65-F5344CB8AC3E}">
        <p14:creationId xmlns:p14="http://schemas.microsoft.com/office/powerpoint/2010/main" val="102246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969" y="377442"/>
            <a:ext cx="8738484" cy="879041"/>
          </a:xfrm>
        </p:spPr>
        <p:txBody>
          <a:bodyPr/>
          <a:lstStyle/>
          <a:p>
            <a:pPr algn="ctr"/>
            <a:r>
              <a:rPr lang="en-US" u="sng" dirty="0"/>
              <a:t>Purpose of Haggai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931" y="1613393"/>
            <a:ext cx="11644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Encourage people to rebuild the temple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Urge and exhort people negligent in God’s work who had allowed natural things to have priority over spiritual.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5567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0" b="2706"/>
          <a:stretch/>
        </p:blipFill>
        <p:spPr>
          <a:xfrm>
            <a:off x="1906532" y="1146935"/>
            <a:ext cx="8378935" cy="4777615"/>
          </a:xfrm>
        </p:spPr>
      </p:pic>
      <p:sp>
        <p:nvSpPr>
          <p:cNvPr id="2" name="TextBox 1"/>
          <p:cNvSpPr txBox="1"/>
          <p:nvPr/>
        </p:nvSpPr>
        <p:spPr>
          <a:xfrm>
            <a:off x="2743199" y="223605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 of Haggai</a:t>
            </a:r>
          </a:p>
        </p:txBody>
      </p:sp>
    </p:spTree>
    <p:extLst>
      <p:ext uri="{BB962C8B-B14F-4D97-AF65-F5344CB8AC3E}">
        <p14:creationId xmlns:p14="http://schemas.microsoft.com/office/powerpoint/2010/main" val="322251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/>
              <a:t>Outline</a:t>
            </a:r>
            <a:endParaRPr lang="en-US" sz="4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124075" y="1114426"/>
            <a:ext cx="80867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Message One:  The Call to Rebuild the Temple </a:t>
            </a:r>
            <a:r>
              <a:rPr lang="en-US" sz="2400" dirty="0"/>
              <a:t>(1:1-15)</a:t>
            </a:r>
          </a:p>
          <a:p>
            <a:r>
              <a:rPr lang="en-US" sz="2400" dirty="0"/>
              <a:t>      A.  The Prophet’s Exhortation to Reorder Priorities  (1:1-11)</a:t>
            </a:r>
          </a:p>
          <a:p>
            <a:r>
              <a:rPr lang="en-US" sz="2400" dirty="0"/>
              <a:t>      B.  The People’s Response of Renewed Priorities (1:12-15)</a:t>
            </a:r>
          </a:p>
          <a:p>
            <a:r>
              <a:rPr lang="en-US" sz="2400" b="1" dirty="0"/>
              <a:t>Message Two:  The Call to Renewed Perspective </a:t>
            </a:r>
            <a:r>
              <a:rPr lang="en-US" sz="2400" dirty="0"/>
              <a:t>(2:1-9)</a:t>
            </a:r>
          </a:p>
          <a:p>
            <a:r>
              <a:rPr lang="en-US" sz="2400" dirty="0"/>
              <a:t>      A.  The Discouragement of Comparison (2:1-3)</a:t>
            </a:r>
          </a:p>
          <a:p>
            <a:r>
              <a:rPr lang="en-US" sz="2400" dirty="0"/>
              <a:t>      B.  The Encouragement of God  (2:4-9) </a:t>
            </a:r>
          </a:p>
          <a:p>
            <a:r>
              <a:rPr lang="en-US" sz="2400" b="1" dirty="0"/>
              <a:t>Message Three: The Call For Spiritual Purity </a:t>
            </a:r>
            <a:r>
              <a:rPr lang="en-US" sz="2400" dirty="0"/>
              <a:t>(2:10-19)</a:t>
            </a:r>
          </a:p>
          <a:p>
            <a:r>
              <a:rPr lang="en-US" sz="2400" dirty="0"/>
              <a:t>      A. The Need For Purity  (2:10-14)</a:t>
            </a:r>
          </a:p>
          <a:p>
            <a:r>
              <a:rPr lang="en-US" sz="2400" dirty="0"/>
              <a:t>      B. The Discipline for Impurity  (2:15-17)</a:t>
            </a:r>
          </a:p>
          <a:p>
            <a:r>
              <a:rPr lang="en-US" sz="2400" dirty="0"/>
              <a:t>      C.  The Promise of Blessing  (2:18-19)</a:t>
            </a:r>
          </a:p>
          <a:p>
            <a:r>
              <a:rPr lang="en-US" sz="2400" b="1" dirty="0"/>
              <a:t>Message Four:  The Hope of a Messianic Promise </a:t>
            </a:r>
            <a:r>
              <a:rPr lang="en-US" sz="2400" dirty="0"/>
              <a:t>(2:20-23)</a:t>
            </a:r>
          </a:p>
          <a:p>
            <a:r>
              <a:rPr lang="en-US" sz="2400" dirty="0"/>
              <a:t>      A. The Coming of the Messianic Age  (2:20-22)</a:t>
            </a:r>
          </a:p>
          <a:p>
            <a:r>
              <a:rPr lang="en-US" sz="2400" dirty="0"/>
              <a:t>      B.  The Coming of the Messianic King  (2:23)</a:t>
            </a:r>
          </a:p>
          <a:p>
            <a:pPr lvl="1"/>
            <a:endParaRPr lang="en-US" sz="2400" dirty="0"/>
          </a:p>
          <a:p>
            <a:pPr marL="400050" indent="-400050">
              <a:buAutoNum type="romanUcPeriod"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05900" y="565704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Taken from The Moody Bible Commentary, p. 1406</a:t>
            </a:r>
          </a:p>
        </p:txBody>
      </p:sp>
    </p:spTree>
    <p:extLst>
      <p:ext uri="{BB962C8B-B14F-4D97-AF65-F5344CB8AC3E}">
        <p14:creationId xmlns:p14="http://schemas.microsoft.com/office/powerpoint/2010/main" val="2923246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176"/>
            <a:ext cx="12192000" cy="69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16260" y="1912930"/>
            <a:ext cx="5759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u="sng" dirty="0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Message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44950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21" y="819733"/>
            <a:ext cx="12257842" cy="879041"/>
          </a:xfrm>
        </p:spPr>
        <p:txBody>
          <a:bodyPr/>
          <a:lstStyle/>
          <a:p>
            <a:pPr algn="ctr"/>
            <a:r>
              <a:rPr lang="en-US" u="sng" dirty="0"/>
              <a:t>1</a:t>
            </a:r>
            <a:r>
              <a:rPr lang="en-US" u="sng" baseline="30000" dirty="0"/>
              <a:t>st</a:t>
            </a:r>
            <a:r>
              <a:rPr lang="en-US" u="sng" dirty="0"/>
              <a:t> PROPHECY</a:t>
            </a:r>
            <a:br>
              <a:rPr lang="en-US" u="sng" dirty="0"/>
            </a:br>
            <a:r>
              <a:rPr lang="en-US" sz="3200" u="sng" dirty="0"/>
              <a:t>(1st day of the 6</a:t>
            </a:r>
            <a:r>
              <a:rPr lang="en-US" sz="3200" u="sng" baseline="30000" dirty="0"/>
              <a:t>th</a:t>
            </a:r>
            <a:r>
              <a:rPr lang="en-US" sz="3200" u="sng" dirty="0"/>
              <a:t> month)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526" y="2062451"/>
            <a:ext cx="11258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3200" dirty="0"/>
              <a:t>Rebuke for neglect in rebuilding the temple (1:1-4)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3200" dirty="0"/>
              <a:t>Failure to rebuild resulted in scarcity and drought (1:5-11)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3200" dirty="0"/>
              <a:t>People encourage, obeyed, appreciated the person of the Lord and resumed work on Temple (1:12-15)</a:t>
            </a:r>
          </a:p>
        </p:txBody>
      </p:sp>
    </p:spTree>
    <p:extLst>
      <p:ext uri="{BB962C8B-B14F-4D97-AF65-F5344CB8AC3E}">
        <p14:creationId xmlns:p14="http://schemas.microsoft.com/office/powerpoint/2010/main" val="4079184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019" y="684312"/>
            <a:ext cx="12404035" cy="879041"/>
          </a:xfrm>
        </p:spPr>
        <p:txBody>
          <a:bodyPr/>
          <a:lstStyle/>
          <a:p>
            <a:pPr algn="ctr"/>
            <a:r>
              <a:rPr lang="en-US" dirty="0"/>
              <a:t>2</a:t>
            </a:r>
            <a:r>
              <a:rPr lang="en-US" u="sng" baseline="30000" dirty="0"/>
              <a:t>nd</a:t>
            </a:r>
            <a:r>
              <a:rPr lang="en-US" u="sng" dirty="0"/>
              <a:t> PROPHECY</a:t>
            </a:r>
            <a:br>
              <a:rPr lang="en-US" u="sng" dirty="0"/>
            </a:br>
            <a:r>
              <a:rPr lang="en-US" sz="3200" u="sng" dirty="0"/>
              <a:t>(21</a:t>
            </a:r>
            <a:r>
              <a:rPr lang="en-US" sz="3200" u="sng" baseline="30000" dirty="0"/>
              <a:t>st</a:t>
            </a:r>
            <a:r>
              <a:rPr lang="en-US" sz="3200" u="sng" dirty="0"/>
              <a:t> day of the 7</a:t>
            </a:r>
            <a:r>
              <a:rPr lang="en-US" sz="3200" u="sng" baseline="30000" dirty="0"/>
              <a:t>th</a:t>
            </a:r>
            <a:r>
              <a:rPr lang="en-US" sz="3200" u="sng" dirty="0"/>
              <a:t> month)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7734" y="2163252"/>
            <a:ext cx="102765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3200" dirty="0"/>
              <a:t>Haggai encourages people with the Lord’s presence (2:1-5)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3200" dirty="0"/>
              <a:t>Glory of the future temple would exceed the past (2:6-9)</a:t>
            </a:r>
          </a:p>
        </p:txBody>
      </p:sp>
    </p:spTree>
    <p:extLst>
      <p:ext uri="{BB962C8B-B14F-4D97-AF65-F5344CB8AC3E}">
        <p14:creationId xmlns:p14="http://schemas.microsoft.com/office/powerpoint/2010/main" val="2445901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78" y="238125"/>
            <a:ext cx="11742243" cy="1413107"/>
          </a:xfrm>
        </p:spPr>
        <p:txBody>
          <a:bodyPr/>
          <a:lstStyle/>
          <a:p>
            <a:pPr algn="ctr"/>
            <a:r>
              <a:rPr lang="en-US" u="sng" dirty="0"/>
              <a:t>3</a:t>
            </a:r>
            <a:r>
              <a:rPr lang="en-US" u="sng" baseline="30000" dirty="0"/>
              <a:t>rd</a:t>
            </a:r>
            <a:r>
              <a:rPr lang="en-US" u="sng" dirty="0"/>
              <a:t> PROPHECY</a:t>
            </a:r>
            <a:br>
              <a:rPr lang="en-US" u="sng" dirty="0"/>
            </a:br>
            <a:r>
              <a:rPr lang="en-US" sz="3200" u="sng" dirty="0"/>
              <a:t>(24</a:t>
            </a:r>
            <a:r>
              <a:rPr lang="en-US" sz="3200" u="sng" baseline="30000" dirty="0"/>
              <a:t>th</a:t>
            </a:r>
            <a:r>
              <a:rPr lang="en-US" sz="3200" u="sng" dirty="0"/>
              <a:t> day of the 9</a:t>
            </a:r>
            <a:r>
              <a:rPr lang="en-US" sz="3200" u="sng" baseline="30000" dirty="0"/>
              <a:t>th</a:t>
            </a:r>
            <a:r>
              <a:rPr lang="en-US" sz="3200" u="sng" dirty="0"/>
              <a:t> month)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00049" y="1909304"/>
            <a:ext cx="116109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3200" dirty="0"/>
              <a:t>Sacrifices unclean as long as Temple in ruins (2:10-14)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3200" dirty="0"/>
              <a:t>When people failed to lay foundation  of Temple they suffered scarcity (2:15-17)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3200" dirty="0"/>
              <a:t>If they would resume work on the temple, the Lord would bless (2:18-19)</a:t>
            </a:r>
          </a:p>
        </p:txBody>
      </p:sp>
    </p:spTree>
    <p:extLst>
      <p:ext uri="{BB962C8B-B14F-4D97-AF65-F5344CB8AC3E}">
        <p14:creationId xmlns:p14="http://schemas.microsoft.com/office/powerpoint/2010/main" val="3731938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66" y="916639"/>
            <a:ext cx="11742243" cy="879041"/>
          </a:xfrm>
        </p:spPr>
        <p:txBody>
          <a:bodyPr/>
          <a:lstStyle/>
          <a:p>
            <a:pPr algn="ctr"/>
            <a:r>
              <a:rPr lang="en-US" u="sng" dirty="0"/>
              <a:t>4</a:t>
            </a:r>
            <a:r>
              <a:rPr lang="en-US" u="sng" baseline="30000" dirty="0"/>
              <a:t>th</a:t>
            </a:r>
            <a:r>
              <a:rPr lang="en-US" u="sng" dirty="0"/>
              <a:t> PROPHECY</a:t>
            </a:r>
            <a:br>
              <a:rPr lang="en-US" u="sng" dirty="0"/>
            </a:br>
            <a:r>
              <a:rPr lang="en-US" sz="3200" u="sng" dirty="0"/>
              <a:t>(24</a:t>
            </a:r>
            <a:r>
              <a:rPr lang="en-US" sz="3200" u="sng" baseline="30000" dirty="0"/>
              <a:t>th</a:t>
            </a:r>
            <a:r>
              <a:rPr lang="en-US" sz="3200" u="sng" dirty="0"/>
              <a:t> day of the 9</a:t>
            </a:r>
            <a:r>
              <a:rPr lang="en-US" sz="3200" u="sng" baseline="30000" dirty="0"/>
              <a:t>th</a:t>
            </a:r>
            <a:r>
              <a:rPr lang="en-US" sz="3200" u="sng" dirty="0"/>
              <a:t> month)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8499" y="1954033"/>
            <a:ext cx="111299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3200" dirty="0"/>
              <a:t>God encourages his people with promise to overthrow gentile kingdoms.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3200" dirty="0"/>
              <a:t>He will establish messianic rule.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3200" dirty="0"/>
              <a:t>God’s promise to Zerubbabel as the signet ring.</a:t>
            </a:r>
          </a:p>
        </p:txBody>
      </p:sp>
    </p:spTree>
    <p:extLst>
      <p:ext uri="{BB962C8B-B14F-4D97-AF65-F5344CB8AC3E}">
        <p14:creationId xmlns:p14="http://schemas.microsoft.com/office/powerpoint/2010/main" val="1599950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4" y="0"/>
            <a:ext cx="10312782" cy="6858000"/>
          </a:xfrm>
        </p:spPr>
      </p:pic>
      <p:sp>
        <p:nvSpPr>
          <p:cNvPr id="5" name="TextBox 4"/>
          <p:cNvSpPr txBox="1"/>
          <p:nvPr/>
        </p:nvSpPr>
        <p:spPr>
          <a:xfrm>
            <a:off x="8281518" y="5893314"/>
            <a:ext cx="1801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Signet Ring</a:t>
            </a:r>
          </a:p>
        </p:txBody>
      </p:sp>
    </p:spTree>
    <p:extLst>
      <p:ext uri="{BB962C8B-B14F-4D97-AF65-F5344CB8AC3E}">
        <p14:creationId xmlns:p14="http://schemas.microsoft.com/office/powerpoint/2010/main" val="6590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6186"/>
            <a:ext cx="12192000" cy="4876800"/>
          </a:xfrm>
        </p:spPr>
      </p:pic>
    </p:spTree>
    <p:extLst>
      <p:ext uri="{BB962C8B-B14F-4D97-AF65-F5344CB8AC3E}">
        <p14:creationId xmlns:p14="http://schemas.microsoft.com/office/powerpoint/2010/main" val="1127623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5058" r="2151" b="12415"/>
          <a:stretch/>
        </p:blipFill>
        <p:spPr>
          <a:xfrm>
            <a:off x="2724150" y="123825"/>
            <a:ext cx="8625752" cy="5848350"/>
          </a:xfrm>
        </p:spPr>
      </p:pic>
      <p:sp>
        <p:nvSpPr>
          <p:cNvPr id="3" name="TextBox 2"/>
          <p:cNvSpPr txBox="1"/>
          <p:nvPr/>
        </p:nvSpPr>
        <p:spPr>
          <a:xfrm>
            <a:off x="314325" y="1943100"/>
            <a:ext cx="22097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For Younger Minds in </a:t>
            </a:r>
          </a:p>
          <a:p>
            <a:pPr algn="ctr"/>
            <a:r>
              <a:rPr lang="en-US" sz="3200" dirty="0"/>
              <a:t>Sunday School</a:t>
            </a:r>
          </a:p>
        </p:txBody>
      </p:sp>
    </p:spTree>
    <p:extLst>
      <p:ext uri="{BB962C8B-B14F-4D97-AF65-F5344CB8AC3E}">
        <p14:creationId xmlns:p14="http://schemas.microsoft.com/office/powerpoint/2010/main" val="1697272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327" y="398065"/>
            <a:ext cx="11742243" cy="879041"/>
          </a:xfrm>
        </p:spPr>
        <p:txBody>
          <a:bodyPr/>
          <a:lstStyle/>
          <a:p>
            <a:pPr algn="ctr"/>
            <a:r>
              <a:rPr lang="en-US" u="sng" dirty="0"/>
              <a:t>Summary of 4 Prophecies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9732" y="1645920"/>
            <a:ext cx="68741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Prophecy-Rebuke and Repent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Prophesy-Encourage and Exhort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3</a:t>
            </a:r>
            <a:r>
              <a:rPr lang="en-US" sz="3200" baseline="30000" dirty="0"/>
              <a:t>rd</a:t>
            </a:r>
            <a:r>
              <a:rPr lang="en-US" sz="3200" dirty="0"/>
              <a:t> Prophesy-Blight and Blessing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4</a:t>
            </a:r>
            <a:r>
              <a:rPr lang="en-US" sz="3200" baseline="30000" dirty="0"/>
              <a:t>th</a:t>
            </a:r>
            <a:r>
              <a:rPr lang="en-US" sz="3200" dirty="0"/>
              <a:t> Prophesy-Establish Messiah’s Reign</a:t>
            </a:r>
          </a:p>
        </p:txBody>
      </p:sp>
    </p:spTree>
    <p:extLst>
      <p:ext uri="{BB962C8B-B14F-4D97-AF65-F5344CB8AC3E}">
        <p14:creationId xmlns:p14="http://schemas.microsoft.com/office/powerpoint/2010/main" val="1434466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466"/>
            <a:ext cx="12192000" cy="69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55125" y="451545"/>
            <a:ext cx="5759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u="sng" dirty="0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Practical Pointers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71562" y="1562100"/>
            <a:ext cx="100488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Forth telling </a:t>
            </a:r>
            <a:r>
              <a:rPr lang="en-US" sz="3200" dirty="0"/>
              <a:t>(Concern with the PRESENT)-Consider your ways, obey, rebuild, rejoice</a:t>
            </a:r>
          </a:p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Foretelling</a:t>
            </a:r>
            <a:r>
              <a:rPr lang="en-US" sz="3200" dirty="0"/>
              <a:t>(Concern with the FUTURE)-I am about to shake the nations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0844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877" y="988366"/>
            <a:ext cx="11742243" cy="879041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u="sng" dirty="0"/>
              <a:t>Practical Pointers</a:t>
            </a:r>
            <a:br>
              <a:rPr lang="en-US" sz="1800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537" y="1226999"/>
            <a:ext cx="112109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Application to Individual Believers</a:t>
            </a:r>
            <a:r>
              <a:rPr lang="en-US" sz="3200" dirty="0"/>
              <a:t>- Will only enjoy God’s blessing when you put the Lord first in your life.  (Matt: 6:33)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Application for the Local Assembly</a:t>
            </a:r>
            <a:r>
              <a:rPr lang="en-US" sz="3200" dirty="0"/>
              <a:t>- Build the House of God that I may take pleasure in it and that I may be glorified.  I am with you.  My Spirit remains in your midst.  Fear not.  (Matt. 18:20)</a:t>
            </a:r>
          </a:p>
        </p:txBody>
      </p:sp>
    </p:spTree>
    <p:extLst>
      <p:ext uri="{BB962C8B-B14F-4D97-AF65-F5344CB8AC3E}">
        <p14:creationId xmlns:p14="http://schemas.microsoft.com/office/powerpoint/2010/main" val="3482540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78" y="474431"/>
            <a:ext cx="11742243" cy="879041"/>
          </a:xfrm>
        </p:spPr>
        <p:txBody>
          <a:bodyPr/>
          <a:lstStyle/>
          <a:p>
            <a:pPr algn="ctr"/>
            <a:r>
              <a:rPr lang="en-US" u="sng" dirty="0"/>
              <a:t>Key Expressions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6149" y="1629190"/>
            <a:ext cx="54597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“Thus says the Lord”-26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“Consider your ways”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“I am with you” says the Lord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 Be Strong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 Lord of Hosts</a:t>
            </a:r>
          </a:p>
        </p:txBody>
      </p:sp>
    </p:spTree>
    <p:extLst>
      <p:ext uri="{BB962C8B-B14F-4D97-AF65-F5344CB8AC3E}">
        <p14:creationId xmlns:p14="http://schemas.microsoft.com/office/powerpoint/2010/main" val="2446121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78" y="380356"/>
            <a:ext cx="11742243" cy="879041"/>
          </a:xfrm>
        </p:spPr>
        <p:txBody>
          <a:bodyPr/>
          <a:lstStyle/>
          <a:p>
            <a:pPr algn="ctr"/>
            <a:r>
              <a:rPr lang="en-US" u="sng" dirty="0"/>
              <a:t>Key Verses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108" y="1571914"/>
            <a:ext cx="118317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Haggai 1:8  </a:t>
            </a:r>
            <a:r>
              <a:rPr lang="en-US" sz="2800" b="1" dirty="0"/>
              <a:t>Build the house</a:t>
            </a:r>
            <a:r>
              <a:rPr lang="en-US" sz="2800" dirty="0"/>
              <a:t>, that I may take pleasure in it and that I may be glorified, says the Lord.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Haggai 1:13-14    Then Haggai, the messenger of the Lord, spoke to the people with the Lord's message, “</a:t>
            </a:r>
            <a:r>
              <a:rPr lang="en-US" sz="2800" b="1" dirty="0"/>
              <a:t>I am with you</a:t>
            </a:r>
            <a:r>
              <a:rPr lang="en-US" sz="2800" dirty="0"/>
              <a:t>, declares the Lord.” And the Lord stirred up the spirit of  the people.”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Haggai 2:4    </a:t>
            </a:r>
            <a:r>
              <a:rPr lang="en-US" sz="2800" b="1" dirty="0"/>
              <a:t>Be strong</a:t>
            </a:r>
            <a:r>
              <a:rPr lang="en-US" sz="2800" dirty="0"/>
              <a:t>, all you people of the land, declares the Lord. Work, for </a:t>
            </a:r>
            <a:r>
              <a:rPr lang="en-US" sz="2800" b="1" dirty="0"/>
              <a:t>I am with you</a:t>
            </a:r>
            <a:r>
              <a:rPr lang="en-US" sz="2800" dirty="0"/>
              <a:t>, declares the Lord of hosts.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Haggai 2:5     My Spirit remains in your midst. </a:t>
            </a:r>
            <a:r>
              <a:rPr lang="en-US" sz="2800" b="1" dirty="0"/>
              <a:t>Fear not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8677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0025" y="238125"/>
            <a:ext cx="1226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Pictures And Prophesies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274" y="1283605"/>
            <a:ext cx="1226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Haggai 2:7-9- Messiah will return and rule on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Haggai 2:21-23- Zerubbabel as a signet ring is a picture of Christ during </a:t>
            </a:r>
          </a:p>
          <a:p>
            <a:r>
              <a:rPr lang="en-US" sz="2800" dirty="0"/>
              <a:t>    the millennial reign on Earth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67259"/>
            <a:ext cx="5404779" cy="1864018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38" y="4487808"/>
            <a:ext cx="7077075" cy="207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2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Malachi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Scott Yaekle</a:t>
            </a:r>
          </a:p>
        </p:txBody>
      </p:sp>
    </p:spTree>
    <p:extLst>
      <p:ext uri="{BB962C8B-B14F-4D97-AF65-F5344CB8AC3E}">
        <p14:creationId xmlns:p14="http://schemas.microsoft.com/office/powerpoint/2010/main" val="3478758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3" y="236855"/>
            <a:ext cx="10825525" cy="5696309"/>
          </a:xfrm>
        </p:spPr>
      </p:pic>
    </p:spTree>
    <p:extLst>
      <p:ext uri="{BB962C8B-B14F-4D97-AF65-F5344CB8AC3E}">
        <p14:creationId xmlns:p14="http://schemas.microsoft.com/office/powerpoint/2010/main" val="3982119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529" y="-105355"/>
            <a:ext cx="12482404" cy="706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49995" y="15869"/>
            <a:ext cx="51793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Is Malachi?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780" y="477534"/>
            <a:ext cx="2749090" cy="44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547" y="1060423"/>
            <a:ext cx="90007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Name means “My Messenger”= Messenger of Jehovah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Tradition- member of great synagogue like Haggai and Zechariah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Last word from God to His people, 400 years until John the Baptist</a:t>
            </a:r>
          </a:p>
        </p:txBody>
      </p:sp>
    </p:spTree>
    <p:extLst>
      <p:ext uri="{BB962C8B-B14F-4D97-AF65-F5344CB8AC3E}">
        <p14:creationId xmlns:p14="http://schemas.microsoft.com/office/powerpoint/2010/main" val="203032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539"/>
            <a:ext cx="12192000" cy="709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71848" y="1627954"/>
            <a:ext cx="55419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u="sng" dirty="0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Historical Context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265786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6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7137" y="77991"/>
            <a:ext cx="9617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was Malachi Speaking 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2363" y="1019793"/>
            <a:ext cx="125337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Jewish people in Jerusalem, Remnant returned from Babylon 450-400BC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Nehemiah returns 445 BC under Artaxerxes (20</a:t>
            </a:r>
            <a:r>
              <a:rPr lang="en-US" sz="3200" baseline="30000" dirty="0"/>
              <a:t>th</a:t>
            </a:r>
            <a:r>
              <a:rPr lang="en-US" sz="3200" dirty="0"/>
              <a:t> year)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Nehemiah executes most of what Malachi taught about intermarriage and honor to God.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Material support for the temple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Priests teaching the truth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Dialectic style-question and answer format in forceful prose</a:t>
            </a:r>
          </a:p>
        </p:txBody>
      </p:sp>
    </p:spTree>
    <p:extLst>
      <p:ext uri="{BB962C8B-B14F-4D97-AF65-F5344CB8AC3E}">
        <p14:creationId xmlns:p14="http://schemas.microsoft.com/office/powerpoint/2010/main" val="3860944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898" y="1386239"/>
            <a:ext cx="11742243" cy="879041"/>
          </a:xfrm>
        </p:spPr>
        <p:txBody>
          <a:bodyPr/>
          <a:lstStyle/>
          <a:p>
            <a:r>
              <a:rPr lang="en-US" u="sng" dirty="0"/>
              <a:t>Historical Context</a:t>
            </a:r>
          </a:p>
        </p:txBody>
      </p:sp>
    </p:spTree>
    <p:extLst>
      <p:ext uri="{BB962C8B-B14F-4D97-AF65-F5344CB8AC3E}">
        <p14:creationId xmlns:p14="http://schemas.microsoft.com/office/powerpoint/2010/main" val="3869017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184"/>
            <a:ext cx="12192000" cy="4514235"/>
          </a:xfrm>
          <a:prstGeom prst="rect">
            <a:avLst/>
          </a:prstGeom>
          <a:noFill/>
          <a:ln w="9525">
            <a:solidFill>
              <a:srgbClr val="FF0000">
                <a:alpha val="1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7-Point Star 6"/>
          <p:cNvSpPr/>
          <p:nvPr/>
        </p:nvSpPr>
        <p:spPr>
          <a:xfrm rot="20790482">
            <a:off x="9111807" y="2543174"/>
            <a:ext cx="2790825" cy="2810660"/>
          </a:xfrm>
          <a:prstGeom prst="star7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7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5" y="0"/>
            <a:ext cx="10547928" cy="6857999"/>
          </a:xfrm>
        </p:spPr>
      </p:pic>
    </p:spTree>
    <p:extLst>
      <p:ext uri="{BB962C8B-B14F-4D97-AF65-F5344CB8AC3E}">
        <p14:creationId xmlns:p14="http://schemas.microsoft.com/office/powerpoint/2010/main" val="1212974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548"/>
            <a:ext cx="12025745" cy="4239070"/>
          </a:xfrm>
        </p:spPr>
      </p:pic>
    </p:spTree>
    <p:extLst>
      <p:ext uri="{BB962C8B-B14F-4D97-AF65-F5344CB8AC3E}">
        <p14:creationId xmlns:p14="http://schemas.microsoft.com/office/powerpoint/2010/main" val="475848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37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70641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66" y="776947"/>
            <a:ext cx="7517676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4491" y="-72492"/>
            <a:ext cx="4583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u="sng" dirty="0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</a:t>
            </a:r>
            <a:endParaRPr lang="en-US" u="sng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1889" y="5825557"/>
            <a:ext cx="2886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Taken from Believer’s Bible Commentary, William McDonald p. 1174</a:t>
            </a:r>
          </a:p>
        </p:txBody>
      </p:sp>
    </p:spTree>
    <p:extLst>
      <p:ext uri="{BB962C8B-B14F-4D97-AF65-F5344CB8AC3E}">
        <p14:creationId xmlns:p14="http://schemas.microsoft.com/office/powerpoint/2010/main" val="826534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02" y="15862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u="sng" dirty="0"/>
              <a:t>8 FOLD CONTROVERSY OF LORD WITH HIS PEOPLE</a:t>
            </a:r>
            <a:br>
              <a:rPr lang="en-US" sz="3600" u="sng" dirty="0"/>
            </a:br>
            <a:r>
              <a:rPr lang="en-US" sz="3600" dirty="0"/>
              <a:t>(Another Way to View Malachi)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7708" y="1327169"/>
            <a:ext cx="123582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Mal. 1:2      </a:t>
            </a:r>
            <a:r>
              <a:rPr lang="en-US" sz="2400" dirty="0"/>
              <a:t>“I have loved you,” says  the Lord. But you say, “How have you loved us?”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Mal. 1:6   </a:t>
            </a:r>
            <a:r>
              <a:rPr lang="en-US" sz="2400" dirty="0"/>
              <a:t>“A son honors his father/ servant fears master.”  Where is my honor/fear? 				“How have we despised your name?”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Mal. 1:7     </a:t>
            </a:r>
            <a:r>
              <a:rPr lang="en-US" sz="2400" dirty="0"/>
              <a:t>…polluted food upon my altar. But you say, “How have we polluted you?”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Mal. 2:14   </a:t>
            </a:r>
            <a:r>
              <a:rPr lang="en-US" sz="2400" dirty="0"/>
              <a:t>“Why does He not show favor?” The Lord was witness to marriage and 				the wife of your youth, to whom you have been faithless.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Mal. 2:17  </a:t>
            </a:r>
            <a:r>
              <a:rPr lang="en-US" sz="2400" dirty="0"/>
              <a:t>You have wearied the Lord with your words. But you say, “How have we wearied 			him?”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Mal. 3:7 </a:t>
            </a:r>
            <a:r>
              <a:rPr lang="en-US" sz="2400" dirty="0"/>
              <a:t>“Return to me, and I will return to you”, says the Lord of hosts. But you say, ”How shall 		we return?”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Mal. 3:8 </a:t>
            </a:r>
            <a:r>
              <a:rPr lang="en-US" sz="2400" dirty="0"/>
              <a:t>“Will man rob God?” Yet you are robbing me. But you say, ‘How have we robbed you?’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/>
              <a:t>Mal. 3:13 </a:t>
            </a:r>
            <a:r>
              <a:rPr lang="en-US" sz="2400" dirty="0"/>
              <a:t>“Your words have been hard against me”, says the Lord. But you say, ‘How have we 			spoken against you?’</a:t>
            </a:r>
          </a:p>
        </p:txBody>
      </p:sp>
    </p:spTree>
    <p:extLst>
      <p:ext uri="{BB962C8B-B14F-4D97-AF65-F5344CB8AC3E}">
        <p14:creationId xmlns:p14="http://schemas.microsoft.com/office/powerpoint/2010/main" val="2164396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36" y="-185441"/>
            <a:ext cx="12609622" cy="709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36684" y="312896"/>
            <a:ext cx="58416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u="sng" dirty="0">
                <a:solidFill>
                  <a:srgbClr val="290D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Main Message</a:t>
            </a:r>
            <a:endParaRPr lang="en-US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247774" y="2028825"/>
            <a:ext cx="867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God’s love for Israel (His people) and directs them to behave in the light of God’s love</a:t>
            </a:r>
          </a:p>
        </p:txBody>
      </p:sp>
    </p:spTree>
    <p:extLst>
      <p:ext uri="{BB962C8B-B14F-4D97-AF65-F5344CB8AC3E}">
        <p14:creationId xmlns:p14="http://schemas.microsoft.com/office/powerpoint/2010/main" val="3924772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73" y="549380"/>
            <a:ext cx="11742243" cy="879041"/>
          </a:xfrm>
        </p:spPr>
        <p:txBody>
          <a:bodyPr/>
          <a:lstStyle/>
          <a:p>
            <a:pPr algn="ctr"/>
            <a:r>
              <a:rPr lang="en-US" u="sng" dirty="0"/>
              <a:t>The Message-Historical Purpose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273" y="1840634"/>
            <a:ext cx="105294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Bring about spiritual revival in His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Rectify moral and spiritual departure from divine revelation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Stern vigor reproved nation yet  in tenderness he appealed to people to repent and return to the Lord.</a:t>
            </a:r>
          </a:p>
        </p:txBody>
      </p:sp>
    </p:spTree>
    <p:extLst>
      <p:ext uri="{BB962C8B-B14F-4D97-AF65-F5344CB8AC3E}">
        <p14:creationId xmlns:p14="http://schemas.microsoft.com/office/powerpoint/2010/main" val="366633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550"/>
            <a:ext cx="12192000" cy="45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 Arrow 2"/>
          <p:cNvSpPr/>
          <p:nvPr/>
        </p:nvSpPr>
        <p:spPr>
          <a:xfrm>
            <a:off x="10124556" y="4516914"/>
            <a:ext cx="484632" cy="201608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966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1"/>
          <a:stretch/>
        </p:blipFill>
        <p:spPr>
          <a:xfrm>
            <a:off x="2226632" y="846571"/>
            <a:ext cx="7809447" cy="49139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5243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7" y="393344"/>
            <a:ext cx="11742243" cy="879041"/>
          </a:xfrm>
        </p:spPr>
        <p:txBody>
          <a:bodyPr/>
          <a:lstStyle/>
          <a:p>
            <a:pPr algn="ctr"/>
            <a:r>
              <a:rPr lang="en-US" u="sng" dirty="0"/>
              <a:t>The Message-Prophetic Purpose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757" y="1596159"/>
            <a:ext cx="114743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Teaches time of mercy (coming of forerunner) precedes the day of Lord-God’s Wrath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Warn people that the Lord (refiner) will purge away dross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Encourage people that Lord will come as Sun of Righteousness in judgement  yet with healing in wings.</a:t>
            </a:r>
          </a:p>
        </p:txBody>
      </p:sp>
    </p:spTree>
    <p:extLst>
      <p:ext uri="{BB962C8B-B14F-4D97-AF65-F5344CB8AC3E}">
        <p14:creationId xmlns:p14="http://schemas.microsoft.com/office/powerpoint/2010/main" val="4155037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77" y="245562"/>
            <a:ext cx="11742243" cy="879041"/>
          </a:xfrm>
        </p:spPr>
        <p:txBody>
          <a:bodyPr/>
          <a:lstStyle/>
          <a:p>
            <a:pPr algn="ctr"/>
            <a:r>
              <a:rPr lang="en-US" u="sng" dirty="0"/>
              <a:t>The Message-Practical Purpose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2703" y="1263149"/>
            <a:ext cx="106714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Unfold the unchanging character of God and His claims on  His chosen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Emphasize authority of divine revelation (Word of God) committed to His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Underline abiding principles that should affect lives of the people of God in every 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5399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29" y="117808"/>
            <a:ext cx="11742243" cy="879041"/>
          </a:xfrm>
        </p:spPr>
        <p:txBody>
          <a:bodyPr/>
          <a:lstStyle/>
          <a:p>
            <a:r>
              <a:rPr lang="en-US" u="sng" dirty="0"/>
              <a:t>Practical Pointers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4960" y="1164134"/>
            <a:ext cx="10751128" cy="569386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God loves his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God does not change-immutability-attribute of God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Responsibility of the Priest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/>
              <a:t>Guard knowledge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/>
              <a:t>Instruct the people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800" dirty="0"/>
              <a:t>Show no partiality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Faithful in marriage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Tithing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God remembers those who fear Him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Approach life/service to God with the end in view that HE IS COMING AGAIN!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76037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49530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Priests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84" y="523876"/>
            <a:ext cx="4570975" cy="5510207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36" y="495301"/>
            <a:ext cx="3818213" cy="553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626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829"/>
            <a:ext cx="11742243" cy="879041"/>
          </a:xfrm>
        </p:spPr>
        <p:txBody>
          <a:bodyPr/>
          <a:lstStyle/>
          <a:p>
            <a:pPr algn="ctr"/>
            <a:r>
              <a:rPr lang="en-US" u="sng" dirty="0"/>
              <a:t>Key Verses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438" y="1328126"/>
            <a:ext cx="111200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Malachi 1:2       “I have loved you,” says the Lord.</a:t>
            </a:r>
          </a:p>
          <a:p>
            <a:endParaRPr lang="en-US" sz="3200" dirty="0"/>
          </a:p>
          <a:p>
            <a:r>
              <a:rPr lang="en-US" sz="3200" dirty="0"/>
              <a:t>Malachi 3:6        “For I the Lord do not change”</a:t>
            </a:r>
          </a:p>
          <a:p>
            <a:endParaRPr lang="en-US" sz="3200" dirty="0"/>
          </a:p>
          <a:p>
            <a:r>
              <a:rPr lang="en-US" sz="3200" dirty="0"/>
              <a:t>Malachi 4:2         “But for you who fear my name, the  sun of 				righteousness shall rise with healing in its wings.”</a:t>
            </a:r>
          </a:p>
        </p:txBody>
      </p:sp>
    </p:spTree>
    <p:extLst>
      <p:ext uri="{BB962C8B-B14F-4D97-AF65-F5344CB8AC3E}">
        <p14:creationId xmlns:p14="http://schemas.microsoft.com/office/powerpoint/2010/main" val="20833178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2" y="0"/>
            <a:ext cx="8962736" cy="5978145"/>
          </a:xfrm>
        </p:spPr>
      </p:pic>
    </p:spTree>
    <p:extLst>
      <p:ext uri="{BB962C8B-B14F-4D97-AF65-F5344CB8AC3E}">
        <p14:creationId xmlns:p14="http://schemas.microsoft.com/office/powerpoint/2010/main" val="17081287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77" y="409570"/>
            <a:ext cx="11742243" cy="879041"/>
          </a:xfrm>
        </p:spPr>
        <p:txBody>
          <a:bodyPr/>
          <a:lstStyle/>
          <a:p>
            <a:pPr algn="ctr"/>
            <a:r>
              <a:rPr lang="en-US" u="sng" dirty="0"/>
              <a:t>Pictures and Prophecies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119" y="1507012"/>
            <a:ext cx="119657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Malachi 4:1  Day of the Lord Coming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Malachi 4:2  Healing in his wings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Malachi 3:1  Messenger of Covenant Coming  (Behold He is Coming!)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Malachi 4:5  Elijah will come before great and awesome day of Lord.  Nation (remnant) will repent or face wrath.  Great Tribulation.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9406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8" b="35360"/>
          <a:stretch/>
        </p:blipFill>
        <p:spPr>
          <a:xfrm>
            <a:off x="1571227" y="973138"/>
            <a:ext cx="8800307" cy="5007534"/>
          </a:xfr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2" y="-125412"/>
            <a:ext cx="68532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2685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97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89557" y="865867"/>
            <a:ext cx="11742243" cy="901145"/>
          </a:xfrm>
        </p:spPr>
        <p:txBody>
          <a:bodyPr/>
          <a:lstStyle/>
          <a:p>
            <a:pPr algn="ctr"/>
            <a:r>
              <a:rPr lang="en-US" u="sng" dirty="0"/>
              <a:t>Who Is Haggai?</a:t>
            </a:r>
            <a:br>
              <a:rPr lang="en-US" u="sng" dirty="0"/>
            </a:b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967930" y="1119135"/>
            <a:ext cx="11048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 Prophet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Name means “festive”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Unique as there is no one else with his name in scripture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Probably born in exile in Babylon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First of 3 prophets to remnant after return from Babylon.</a:t>
            </a:r>
          </a:p>
          <a:p>
            <a:r>
              <a:rPr lang="en-US" sz="3200" dirty="0"/>
              <a:t>	(Haggai, Zechariah, Malachi)</a:t>
            </a:r>
          </a:p>
        </p:txBody>
      </p:sp>
    </p:spTree>
    <p:extLst>
      <p:ext uri="{BB962C8B-B14F-4D97-AF65-F5344CB8AC3E}">
        <p14:creationId xmlns:p14="http://schemas.microsoft.com/office/powerpoint/2010/main" val="325827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043" y="279044"/>
            <a:ext cx="11742243" cy="879041"/>
          </a:xfrm>
        </p:spPr>
        <p:txBody>
          <a:bodyPr/>
          <a:lstStyle/>
          <a:p>
            <a:pPr algn="ctr"/>
            <a:r>
              <a:rPr lang="en-US" u="sng" dirty="0"/>
              <a:t>Who is the Audience?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33575"/>
            <a:ext cx="122289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Small  Jewish remnant returned from Babylon to Jerusalem 537-520 BC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Returned to a decimated Jerusalem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First the remnant was filled with joy and appreciation concerning the goodness of God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Quickly this sentiment waned and in it’s place lethargy and neglect for the House of God prevailed</a:t>
            </a:r>
          </a:p>
        </p:txBody>
      </p:sp>
    </p:spTree>
    <p:extLst>
      <p:ext uri="{BB962C8B-B14F-4D97-AF65-F5344CB8AC3E}">
        <p14:creationId xmlns:p14="http://schemas.microsoft.com/office/powerpoint/2010/main" val="49302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591"/>
            <a:ext cx="12192000" cy="5553425"/>
          </a:xfrm>
        </p:spPr>
      </p:pic>
    </p:spTree>
    <p:extLst>
      <p:ext uri="{BB962C8B-B14F-4D97-AF65-F5344CB8AC3E}">
        <p14:creationId xmlns:p14="http://schemas.microsoft.com/office/powerpoint/2010/main" val="16377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455293"/>
            <a:ext cx="12099636" cy="5463742"/>
          </a:xfrm>
        </p:spPr>
      </p:pic>
    </p:spTree>
    <p:extLst>
      <p:ext uri="{BB962C8B-B14F-4D97-AF65-F5344CB8AC3E}">
        <p14:creationId xmlns:p14="http://schemas.microsoft.com/office/powerpoint/2010/main" val="376154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-1"/>
            <a:ext cx="12201236" cy="6858001"/>
          </a:xfrm>
        </p:spPr>
      </p:pic>
    </p:spTree>
    <p:extLst>
      <p:ext uri="{BB962C8B-B14F-4D97-AF65-F5344CB8AC3E}">
        <p14:creationId xmlns:p14="http://schemas.microsoft.com/office/powerpoint/2010/main" val="1316523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1788</TotalTime>
  <Words>1207</Words>
  <Application>Microsoft Office PowerPoint</Application>
  <PresentationFormat>Widescreen</PresentationFormat>
  <Paragraphs>196</Paragraphs>
  <Slides>49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Calibri Light</vt:lpstr>
      <vt:lpstr>Garamond</vt:lpstr>
      <vt:lpstr>Tahoma</vt:lpstr>
      <vt:lpstr>Wingdings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Who Is Haggai? </vt:lpstr>
      <vt:lpstr>Who is the Audience?</vt:lpstr>
      <vt:lpstr>PowerPoint Presentation</vt:lpstr>
      <vt:lpstr>PowerPoint Presentation</vt:lpstr>
      <vt:lpstr>PowerPoint Presentation</vt:lpstr>
      <vt:lpstr>PowerPoint Presentation</vt:lpstr>
      <vt:lpstr>Purpose of Haggai</vt:lpstr>
      <vt:lpstr>PowerPoint Presentation</vt:lpstr>
      <vt:lpstr>Outline</vt:lpstr>
      <vt:lpstr>PowerPoint Presentation</vt:lpstr>
      <vt:lpstr>1st PROPHECY (1st day of the 6th month)</vt:lpstr>
      <vt:lpstr>2nd PROPHECY (21st day of the 7th month)</vt:lpstr>
      <vt:lpstr>3rd PROPHECY (24th day of the 9th month)</vt:lpstr>
      <vt:lpstr>4th PROPHECY (24th day of the 9th month)</vt:lpstr>
      <vt:lpstr>PowerPoint Presentation</vt:lpstr>
      <vt:lpstr>PowerPoint Presentation</vt:lpstr>
      <vt:lpstr>Summary of 4 Prophecies</vt:lpstr>
      <vt:lpstr>PowerPoint Presentation</vt:lpstr>
      <vt:lpstr>Practical Pointers </vt:lpstr>
      <vt:lpstr>Key Expressions</vt:lpstr>
      <vt:lpstr>Key Verses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Historical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 FOLD CONTROVERSY OF LORD WITH HIS PEOPLE (Another Way to View Malachi)</vt:lpstr>
      <vt:lpstr>PowerPoint Presentation</vt:lpstr>
      <vt:lpstr>The Message-Historical Purpose</vt:lpstr>
      <vt:lpstr>PowerPoint Presentation</vt:lpstr>
      <vt:lpstr>The Message-Prophetic Purpose</vt:lpstr>
      <vt:lpstr>The Message-Practical Purpose</vt:lpstr>
      <vt:lpstr>Practical Pointers</vt:lpstr>
      <vt:lpstr>Priests</vt:lpstr>
      <vt:lpstr>Key Verses</vt:lpstr>
      <vt:lpstr>PowerPoint Presentation</vt:lpstr>
      <vt:lpstr>Pictures and Prophecies of Christ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Dennison</dc:creator>
  <cp:lastModifiedBy>Joseph Henkel</cp:lastModifiedBy>
  <cp:revision>128</cp:revision>
  <cp:lastPrinted>2018-09-18T04:43:39Z</cp:lastPrinted>
  <dcterms:created xsi:type="dcterms:W3CDTF">2018-06-13T00:25:10Z</dcterms:created>
  <dcterms:modified xsi:type="dcterms:W3CDTF">2018-09-20T01:55:22Z</dcterms:modified>
</cp:coreProperties>
</file>