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9"/>
  </p:notesMasterIdLst>
  <p:handoutMasterIdLst>
    <p:handoutMasterId r:id="rId40"/>
  </p:handoutMasterIdLst>
  <p:sldIdLst>
    <p:sldId id="261" r:id="rId2"/>
    <p:sldId id="257" r:id="rId3"/>
    <p:sldId id="265" r:id="rId4"/>
    <p:sldId id="266" r:id="rId5"/>
    <p:sldId id="299" r:id="rId6"/>
    <p:sldId id="300" r:id="rId7"/>
    <p:sldId id="280" r:id="rId8"/>
    <p:sldId id="291" r:id="rId9"/>
    <p:sldId id="301" r:id="rId10"/>
    <p:sldId id="290" r:id="rId11"/>
    <p:sldId id="306" r:id="rId12"/>
    <p:sldId id="288" r:id="rId13"/>
    <p:sldId id="302" r:id="rId14"/>
    <p:sldId id="294" r:id="rId15"/>
    <p:sldId id="269" r:id="rId16"/>
    <p:sldId id="270" r:id="rId17"/>
    <p:sldId id="271" r:id="rId18"/>
    <p:sldId id="272" r:id="rId19"/>
    <p:sldId id="273" r:id="rId20"/>
    <p:sldId id="274" r:id="rId21"/>
    <p:sldId id="281" r:id="rId22"/>
    <p:sldId id="275" r:id="rId23"/>
    <p:sldId id="276" r:id="rId24"/>
    <p:sldId id="262" r:id="rId25"/>
    <p:sldId id="307" r:id="rId26"/>
    <p:sldId id="267" r:id="rId27"/>
    <p:sldId id="289" r:id="rId28"/>
    <p:sldId id="264" r:id="rId29"/>
    <p:sldId id="285" r:id="rId30"/>
    <p:sldId id="286" r:id="rId31"/>
    <p:sldId id="287" r:id="rId32"/>
    <p:sldId id="304" r:id="rId33"/>
    <p:sldId id="293" r:id="rId34"/>
    <p:sldId id="284" r:id="rId35"/>
    <p:sldId id="298" r:id="rId36"/>
    <p:sldId id="260" r:id="rId37"/>
    <p:sldId id="29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las mas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0D15"/>
    <a:srgbClr val="4E1827"/>
    <a:srgbClr val="280B1D"/>
    <a:srgbClr val="7B575B"/>
    <a:srgbClr val="FFFFFF"/>
    <a:srgbClr val="2C2C2C"/>
    <a:srgbClr val="272727"/>
    <a:srgbClr val="2D2D2D"/>
    <a:srgbClr val="2D111F"/>
    <a:srgbClr val="04B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8" autoAdjust="0"/>
    <p:restoredTop sz="79726" autoAdjust="0"/>
  </p:normalViewPr>
  <p:slideViewPr>
    <p:cSldViewPr snapToGrid="0">
      <p:cViewPr varScale="1">
        <p:scale>
          <a:sx n="65" d="100"/>
          <a:sy n="65" d="100"/>
        </p:scale>
        <p:origin x="11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-29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08T06:30:11.031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DC3A7-A8C6-4A4F-B496-B3D8DA76CF8F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1976F-AD54-40D0-96E5-300EC0F8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7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BCD66-204D-48BF-807A-8BD886E55C8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1B8E8-5E14-41B0-879D-4CC6BF1B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4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1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42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1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98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9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44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33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75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93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45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7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54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40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26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67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09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62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0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26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7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09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82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43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21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5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9552" y="2176952"/>
            <a:ext cx="6132897" cy="840230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5400" b="1" dirty="0">
                <a:solidFill>
                  <a:srgbClr val="290D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algn="ctr"/>
            <a:r>
              <a:rPr lang="en-US" dirty="0"/>
              <a:t>Click to add topic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695E-1B82-42F8-9A5B-D17D304A0F4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029552" y="3052883"/>
            <a:ext cx="6132896" cy="4730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4000" baseline="0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defRPr>
            </a:lvl1pPr>
          </a:lstStyle>
          <a:p>
            <a:pPr lvl="0"/>
            <a:r>
              <a:rPr lang="en-US" dirty="0"/>
              <a:t>Click to add speaker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69765" y="805650"/>
            <a:ext cx="5155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rgbClr val="290D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Prophets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9765" y="363041"/>
            <a:ext cx="5155675" cy="584775"/>
          </a:xfrm>
          <a:prstGeom prst="rect">
            <a:avLst/>
          </a:prstGeom>
          <a:noFill/>
          <a:ln w="38100" cmpd="thickThin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100" i="0" u="none" dirty="0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TEACHING SERIES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769716" y="221566"/>
            <a:ext cx="1168168" cy="1168168"/>
            <a:chOff x="565485" y="2365859"/>
            <a:chExt cx="1828800" cy="1828800"/>
          </a:xfrm>
        </p:grpSpPr>
        <p:sp>
          <p:nvSpPr>
            <p:cNvPr id="8" name="Oval 7"/>
            <p:cNvSpPr/>
            <p:nvPr userDrawn="1"/>
          </p:nvSpPr>
          <p:spPr>
            <a:xfrm>
              <a:off x="565485" y="2365859"/>
              <a:ext cx="1828800" cy="18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35" y="2921149"/>
              <a:ext cx="1587165" cy="72622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5589198" y="3610057"/>
            <a:ext cx="1013604" cy="707886"/>
          </a:xfrm>
          <a:prstGeom prst="rect">
            <a:avLst/>
          </a:prstGeom>
          <a:noFill/>
          <a:ln w="38100" cmpd="thickThin">
            <a:noFill/>
          </a:ln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solidFill>
                  <a:srgbClr val="290D15"/>
                </a:solidFill>
                <a:sym typeface="Wingdings 2" panose="05020102010507070707" pitchFamily="18" charset="2"/>
              </a:rPr>
              <a:t></a:t>
            </a:r>
            <a:endParaRPr lang="en-US" sz="4000" dirty="0">
              <a:solidFill>
                <a:srgbClr val="290D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9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609" y="2231669"/>
            <a:ext cx="11742243" cy="879041"/>
          </a:xfrm>
        </p:spPr>
        <p:txBody>
          <a:bodyPr anchor="b">
            <a:noAutofit/>
          </a:bodyPr>
          <a:lstStyle>
            <a:lvl1pPr algn="l">
              <a:defRPr sz="5400" b="0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55460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lang="en-US" sz="4400" b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16968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695E-1B82-42F8-9A5B-D17D304A0F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38200" y="6362700"/>
            <a:ext cx="10515600" cy="880"/>
          </a:xfrm>
          <a:prstGeom prst="line">
            <a:avLst/>
          </a:prstGeom>
          <a:ln w="28575">
            <a:solidFill>
              <a:srgbClr val="290D1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5727758" y="6000779"/>
            <a:ext cx="723842" cy="723842"/>
            <a:chOff x="5676958" y="5836559"/>
            <a:chExt cx="825442" cy="825442"/>
          </a:xfrm>
        </p:grpSpPr>
        <p:sp>
          <p:nvSpPr>
            <p:cNvPr id="10" name="Oval 9"/>
            <p:cNvSpPr/>
            <p:nvPr userDrawn="1"/>
          </p:nvSpPr>
          <p:spPr>
            <a:xfrm>
              <a:off x="5676958" y="5836559"/>
              <a:ext cx="825442" cy="8254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90D1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414" y="6087193"/>
              <a:ext cx="716378" cy="327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266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rgbClr val="290D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6"/>
            <a:ext cx="5181600" cy="39967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media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9967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 or media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695E-1B82-42F8-9A5B-D17D304A0F4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38200" y="6362700"/>
            <a:ext cx="10515600" cy="880"/>
          </a:xfrm>
          <a:prstGeom prst="line">
            <a:avLst/>
          </a:prstGeom>
          <a:ln w="28575">
            <a:solidFill>
              <a:srgbClr val="290D1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5727758" y="6000779"/>
            <a:ext cx="723842" cy="723842"/>
            <a:chOff x="5676958" y="5836559"/>
            <a:chExt cx="825442" cy="825442"/>
          </a:xfrm>
        </p:grpSpPr>
        <p:sp>
          <p:nvSpPr>
            <p:cNvPr id="20" name="Oval 19"/>
            <p:cNvSpPr/>
            <p:nvPr userDrawn="1"/>
          </p:nvSpPr>
          <p:spPr>
            <a:xfrm>
              <a:off x="5676958" y="5836559"/>
              <a:ext cx="825442" cy="8254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90D1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414" y="6087193"/>
              <a:ext cx="716378" cy="327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0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3C2A-52E0-4577-8E66-79FA5D251BCF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695E-1B82-42F8-9A5B-D17D304A0F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37953" y="637953"/>
            <a:ext cx="1095153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kern="1200" dirty="0">
                <a:solidFill>
                  <a:srgbClr val="2D11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Scripture is breathed out by God and profitable for teaching, for reproof, for correction, and for training in righteousness.</a:t>
            </a:r>
          </a:p>
          <a:p>
            <a:pPr algn="ctr"/>
            <a:endParaRPr lang="en-US" sz="1800" b="0" i="0" kern="1200" dirty="0">
              <a:solidFill>
                <a:srgbClr val="2D11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3200" b="0" i="0" kern="1200" dirty="0">
                <a:solidFill>
                  <a:srgbClr val="2D11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0" i="0" kern="1200" baseline="0" dirty="0">
                <a:solidFill>
                  <a:srgbClr val="2D11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Timothy 3:16 (ESV)</a:t>
            </a:r>
            <a:endParaRPr lang="en-US" sz="3200" b="0" i="0" kern="1200" dirty="0">
              <a:solidFill>
                <a:srgbClr val="2D11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400" b="1" i="0" kern="1200" dirty="0">
              <a:solidFill>
                <a:schemeClr val="tx1"/>
              </a:solidFill>
              <a:effectLst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81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A3C2A-52E0-4577-8E66-79FA5D251BCF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B695E-1B82-42F8-9A5B-D17D304A0F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59" r:id="rId2"/>
    <p:sldLayoutId id="2147483758" r:id="rId3"/>
    <p:sldLayoutId id="2147483760" r:id="rId4"/>
    <p:sldLayoutId id="21474837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29552" y="2176952"/>
            <a:ext cx="6132897" cy="854080"/>
          </a:xfrm>
        </p:spPr>
        <p:txBody>
          <a:bodyPr/>
          <a:lstStyle/>
          <a:p>
            <a:r>
              <a:rPr lang="en-US" dirty="0"/>
              <a:t>Zechariah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Doug Mason</a:t>
            </a:r>
          </a:p>
        </p:txBody>
      </p:sp>
    </p:spTree>
    <p:extLst>
      <p:ext uri="{BB962C8B-B14F-4D97-AF65-F5344CB8AC3E}">
        <p14:creationId xmlns:p14="http://schemas.microsoft.com/office/powerpoint/2010/main" val="3427666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47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Purpose of Zechariah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5636"/>
            <a:ext cx="12192000" cy="5141188"/>
          </a:xfrm>
        </p:spPr>
        <p:txBody>
          <a:bodyPr>
            <a:normAutofit/>
          </a:bodyPr>
          <a:lstStyle/>
          <a:p>
            <a:r>
              <a:rPr lang="en-US" sz="3200" dirty="0"/>
              <a:t>A call to return to the Lord of Hosts (Current and Future)</a:t>
            </a:r>
          </a:p>
          <a:p>
            <a:pPr lvl="1"/>
            <a:r>
              <a:rPr lang="en-US" dirty="0"/>
              <a:t>1:3 </a:t>
            </a:r>
            <a:r>
              <a:rPr lang="en-US" b="1" dirty="0"/>
              <a:t>Return to me</a:t>
            </a:r>
            <a:r>
              <a:rPr lang="en-US" dirty="0"/>
              <a:t>, says the Lord of hosts, and I will return to you, says the Lord of hosts</a:t>
            </a:r>
          </a:p>
          <a:p>
            <a:pPr lvl="1"/>
            <a:r>
              <a:rPr lang="en-US" dirty="0"/>
              <a:t>2:7 Up! </a:t>
            </a:r>
            <a:r>
              <a:rPr lang="en-US" b="1" dirty="0"/>
              <a:t>Escape to Zion</a:t>
            </a:r>
            <a:r>
              <a:rPr lang="en-US" dirty="0"/>
              <a:t>, you who dwell with the daughter of Babylon.</a:t>
            </a:r>
          </a:p>
          <a:p>
            <a:pPr lvl="1"/>
            <a:r>
              <a:rPr lang="en-US" dirty="0"/>
              <a:t>8:7 I will save my people </a:t>
            </a:r>
            <a:r>
              <a:rPr lang="mr-IN" dirty="0"/>
              <a:t>…</a:t>
            </a:r>
            <a:r>
              <a:rPr lang="en-US" dirty="0"/>
              <a:t>, and </a:t>
            </a:r>
            <a:r>
              <a:rPr lang="en-US" b="1" dirty="0"/>
              <a:t>I will bring them to dwell in the midst of Jerusalem.</a:t>
            </a:r>
          </a:p>
          <a:p>
            <a:pPr lvl="1"/>
            <a:r>
              <a:rPr lang="en-US" dirty="0"/>
              <a:t>9:12</a:t>
            </a:r>
            <a:r>
              <a:rPr lang="en-US" b="1" dirty="0"/>
              <a:t> Return to your stronghold, </a:t>
            </a:r>
            <a:r>
              <a:rPr lang="en-US" dirty="0"/>
              <a:t>O prisoners of hope</a:t>
            </a:r>
          </a:p>
          <a:p>
            <a:pPr lvl="1"/>
            <a:r>
              <a:rPr lang="en-US" dirty="0"/>
              <a:t>10:8 I will whistle for them and </a:t>
            </a:r>
            <a:r>
              <a:rPr lang="en-US" b="1" dirty="0"/>
              <a:t>gather them in</a:t>
            </a:r>
          </a:p>
          <a:p>
            <a:pPr lvl="1"/>
            <a:endParaRPr lang="en-US" b="1" dirty="0"/>
          </a:p>
          <a:p>
            <a:r>
              <a:rPr lang="en-US" sz="3200" dirty="0"/>
              <a:t>A call to build the dwelling place in the midst of His people</a:t>
            </a:r>
          </a:p>
          <a:p>
            <a:pPr lvl="1"/>
            <a:r>
              <a:rPr lang="en-US" dirty="0"/>
              <a:t>1:16 </a:t>
            </a:r>
            <a:r>
              <a:rPr lang="mr-IN" dirty="0"/>
              <a:t>…</a:t>
            </a:r>
            <a:r>
              <a:rPr lang="en-US" dirty="0"/>
              <a:t>I have returned to Jerusalem with mercy; </a:t>
            </a:r>
            <a:r>
              <a:rPr lang="en-US" b="1" dirty="0"/>
              <a:t>my house shall be built </a:t>
            </a:r>
            <a:r>
              <a:rPr lang="en-US" dirty="0"/>
              <a:t>in it</a:t>
            </a:r>
          </a:p>
          <a:p>
            <a:pPr lvl="1"/>
            <a:r>
              <a:rPr lang="en-US" dirty="0"/>
              <a:t>6:12 the Branch</a:t>
            </a:r>
            <a:r>
              <a:rPr lang="mr-IN" dirty="0"/>
              <a:t>…</a:t>
            </a:r>
            <a:r>
              <a:rPr lang="en-US" dirty="0"/>
              <a:t> </a:t>
            </a:r>
            <a:r>
              <a:rPr lang="en-US" b="1" dirty="0"/>
              <a:t>he shall build the temple of the Lord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8:9 Let your hands be strong, </a:t>
            </a:r>
            <a:r>
              <a:rPr lang="mr-IN" dirty="0"/>
              <a:t>…</a:t>
            </a:r>
            <a:r>
              <a:rPr lang="en-US" dirty="0"/>
              <a:t> </a:t>
            </a:r>
            <a:r>
              <a:rPr lang="en-US" b="1" dirty="0"/>
              <a:t>that the temple might be built</a:t>
            </a:r>
          </a:p>
          <a:p>
            <a:pPr lvl="1"/>
            <a:r>
              <a:rPr lang="en-US" dirty="0"/>
              <a:t>14:21 </a:t>
            </a:r>
            <a:r>
              <a:rPr lang="mr-IN" dirty="0"/>
              <a:t>…</a:t>
            </a:r>
            <a:r>
              <a:rPr lang="en-US" dirty="0"/>
              <a:t>no longer be “one that defiles” </a:t>
            </a:r>
            <a:r>
              <a:rPr lang="en-US" b="1" dirty="0"/>
              <a:t>in the house of the Lord of hosts on that day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5647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539" y="1062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Themes in Zechariah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919" y="1220570"/>
            <a:ext cx="11667281" cy="4602133"/>
          </a:xfrm>
        </p:spPr>
        <p:txBody>
          <a:bodyPr>
            <a:noAutofit/>
          </a:bodyPr>
          <a:lstStyle/>
          <a:p>
            <a:r>
              <a:rPr lang="en-US" sz="3600" dirty="0"/>
              <a:t>A constant call to return to the Lord of Hosts</a:t>
            </a:r>
          </a:p>
          <a:p>
            <a:r>
              <a:rPr lang="en-US" sz="3600" dirty="0"/>
              <a:t>The Lord will have a dwelling place among his people</a:t>
            </a:r>
          </a:p>
          <a:p>
            <a:r>
              <a:rPr lang="en-US" sz="3600" dirty="0"/>
              <a:t>The Lord of Hosts will judge what opposes and defiles  </a:t>
            </a:r>
          </a:p>
          <a:p>
            <a:r>
              <a:rPr lang="en-US" sz="3600" dirty="0"/>
              <a:t>The Lord of Hosts will bring prosperity to his people</a:t>
            </a:r>
          </a:p>
          <a:p>
            <a:r>
              <a:rPr lang="en-US" sz="3600" dirty="0"/>
              <a:t>The Lord will be King over all the earth in That Day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/>
              <a:t>1 </a:t>
            </a:r>
            <a:r>
              <a:rPr lang="en-US" sz="3200" dirty="0" err="1"/>
              <a:t>Cor</a:t>
            </a:r>
            <a:r>
              <a:rPr lang="en-US" sz="3200" dirty="0"/>
              <a:t> 1:9 God is faithful, by whom you were called into the fellowship of his Son, Jesus Christ our Lord.</a:t>
            </a:r>
          </a:p>
        </p:txBody>
      </p:sp>
    </p:spTree>
    <p:extLst>
      <p:ext uri="{BB962C8B-B14F-4D97-AF65-F5344CB8AC3E}">
        <p14:creationId xmlns:p14="http://schemas.microsoft.com/office/powerpoint/2010/main" val="2679144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010" y="365761"/>
            <a:ext cx="8483666" cy="321183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      </a:t>
            </a:r>
            <a:r>
              <a:rPr lang="en-US" sz="4400" dirty="0"/>
              <a:t>Overview of Zechariah</a:t>
            </a:r>
            <a:br>
              <a:rPr lang="en-US" sz="4400" dirty="0"/>
            </a:br>
            <a:r>
              <a:rPr lang="en-US" sz="4400" dirty="0"/>
              <a:t>Call to return			-1:1-1:6</a:t>
            </a:r>
            <a:br>
              <a:rPr lang="en-US" sz="4400" dirty="0"/>
            </a:br>
            <a:r>
              <a:rPr lang="en-US" sz="4400" dirty="0"/>
              <a:t>Visions	of Hope		-1:7-6:17</a:t>
            </a:r>
            <a:br>
              <a:rPr lang="en-US" sz="4400" dirty="0"/>
            </a:br>
            <a:r>
              <a:rPr lang="en-US" sz="4400" dirty="0"/>
              <a:t>Call to Holiness		-7:1-8:23</a:t>
            </a:r>
            <a:br>
              <a:rPr lang="en-US" sz="4400" dirty="0"/>
            </a:br>
            <a:r>
              <a:rPr lang="en-US" sz="4400" dirty="0"/>
              <a:t>Oracles	 of the Future	-9:1-14:21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75325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Chapters 1-6</a:t>
            </a:r>
            <a:br>
              <a:rPr lang="en-US" dirty="0"/>
            </a:br>
            <a:r>
              <a:rPr lang="en-US" dirty="0"/>
              <a:t>Visions from the Lord of Hosts</a:t>
            </a:r>
            <a:br>
              <a:rPr lang="en-US" dirty="0"/>
            </a:br>
            <a:r>
              <a:rPr lang="en-US" sz="3600" dirty="0"/>
              <a:t>Nine in one night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4631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The themes of the Visions of Zechariah</a:t>
            </a:r>
            <a:br>
              <a:rPr lang="en-US" sz="4900" dirty="0"/>
            </a:br>
            <a:r>
              <a:rPr lang="en-US" sz="2800" dirty="0"/>
              <a:t>For all the promises of God in him are yea, and in him Amen, unto the glory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return to Jerusalem and call my people to me</a:t>
            </a:r>
          </a:p>
          <a:p>
            <a:r>
              <a:rPr lang="en-US" dirty="0"/>
              <a:t>I will punish those that hinder my people</a:t>
            </a:r>
          </a:p>
          <a:p>
            <a:r>
              <a:rPr lang="en-US" dirty="0"/>
              <a:t>I will bring prosperity to the land</a:t>
            </a:r>
          </a:p>
          <a:p>
            <a:r>
              <a:rPr lang="en-US" dirty="0"/>
              <a:t>I will cleanse nationally</a:t>
            </a:r>
          </a:p>
          <a:p>
            <a:r>
              <a:rPr lang="en-US" dirty="0"/>
              <a:t>I will supply my Spirit to support you in my work</a:t>
            </a:r>
          </a:p>
          <a:p>
            <a:r>
              <a:rPr lang="en-US" dirty="0"/>
              <a:t>I will remove iniquity and false worship from the land</a:t>
            </a:r>
          </a:p>
          <a:p>
            <a:r>
              <a:rPr lang="en-US" dirty="0"/>
              <a:t>I will bring rest to the world and myself</a:t>
            </a:r>
          </a:p>
          <a:p>
            <a:r>
              <a:rPr lang="en-US" dirty="0"/>
              <a:t>I will set My righteous Branch to rule as Priest and 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98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04F9-77D5-447A-BFE2-5B763139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16" y="20484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The Man in the Myrtle trees</a:t>
            </a:r>
            <a:br>
              <a:rPr lang="en-US" sz="4900" dirty="0"/>
            </a:br>
            <a:r>
              <a:rPr lang="en-US" sz="3100" dirty="0"/>
              <a:t>And the Lord answered gracious and comforting words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9218" name="Picture 2" descr="Related image">
            <a:extLst>
              <a:ext uri="{FF2B5EF4-FFF2-40B4-BE49-F238E27FC236}">
                <a16:creationId xmlns:a16="http://schemas.microsoft.com/office/drawing/2014/main" id="{2B97DC68-84D4-4A5A-BA86-E7B72A73C7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5"/>
          <a:stretch/>
        </p:blipFill>
        <p:spPr bwMode="auto">
          <a:xfrm>
            <a:off x="135736" y="1898664"/>
            <a:ext cx="5213725" cy="3478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88525" y="1923322"/>
            <a:ext cx="68034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The nations who scattered Israel are at rest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They overstepped their charter and will be judged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 am exceedingly jealous for Jerusalem and for Zion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 </a:t>
            </a:r>
            <a:r>
              <a:rPr lang="en-US" sz="2400" b="1" u="sng" dirty="0"/>
              <a:t>have</a:t>
            </a:r>
            <a:r>
              <a:rPr lang="en-US" sz="2400" dirty="0"/>
              <a:t> returned to Jerusalem with mercy</a:t>
            </a:r>
          </a:p>
          <a:p>
            <a:pPr marL="285750" indent="-285750">
              <a:buFont typeface="Arial"/>
              <a:buChar char="•"/>
            </a:pPr>
            <a:r>
              <a:rPr lang="en-US" sz="2400" b="1" u="sng" dirty="0"/>
              <a:t>My house shall be built in it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My cities shall again overflow with prosperity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The Lord will again comfort Zion and choose Jerusalem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6350" y="1220570"/>
            <a:ext cx="203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Zechariah 1:7-17</a:t>
            </a:r>
          </a:p>
        </p:txBody>
      </p:sp>
    </p:spTree>
    <p:extLst>
      <p:ext uri="{BB962C8B-B14F-4D97-AF65-F5344CB8AC3E}">
        <p14:creationId xmlns:p14="http://schemas.microsoft.com/office/powerpoint/2010/main" val="3242541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B720-4827-47D0-BA8F-CDE680C5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76" y="352797"/>
            <a:ext cx="11664862" cy="96640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Judgment of the Nations that Scattered Israel</a:t>
            </a:r>
            <a:br>
              <a:rPr lang="en-US" dirty="0"/>
            </a:br>
            <a:r>
              <a:rPr lang="en-US" sz="2800" dirty="0"/>
              <a:t>The Lord of Hosts is jealous for His people</a:t>
            </a:r>
            <a:endParaRPr lang="en-US" dirty="0"/>
          </a:p>
        </p:txBody>
      </p:sp>
      <p:pic>
        <p:nvPicPr>
          <p:cNvPr id="7170" name="Picture 2" descr="Image result for zechariah 3rd vision">
            <a:extLst>
              <a:ext uri="{FF2B5EF4-FFF2-40B4-BE49-F238E27FC236}">
                <a16:creationId xmlns:a16="http://schemas.microsoft.com/office/drawing/2014/main" id="{6279F637-B027-4D1B-B947-10A90A7D27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21" y="2004599"/>
            <a:ext cx="5374655" cy="3722446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98644" y="2860324"/>
            <a:ext cx="307034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290D15"/>
                </a:solidFill>
              </a:rPr>
              <a:t>Possible Nations</a:t>
            </a:r>
          </a:p>
          <a:p>
            <a:r>
              <a:rPr lang="en-US" sz="2400" dirty="0">
                <a:solidFill>
                  <a:srgbClr val="290D15"/>
                </a:solidFill>
              </a:rPr>
              <a:t>1 </a:t>
            </a:r>
            <a:r>
              <a:rPr lang="mr-IN" sz="2400" dirty="0">
                <a:solidFill>
                  <a:srgbClr val="290D15"/>
                </a:solidFill>
              </a:rPr>
              <a:t>–</a:t>
            </a:r>
            <a:r>
              <a:rPr lang="en-US" sz="2400" dirty="0">
                <a:solidFill>
                  <a:srgbClr val="290D15"/>
                </a:solidFill>
              </a:rPr>
              <a:t> Assyrians (Israel)</a:t>
            </a:r>
          </a:p>
          <a:p>
            <a:r>
              <a:rPr lang="en-US" sz="2400" dirty="0">
                <a:solidFill>
                  <a:srgbClr val="290D15"/>
                </a:solidFill>
              </a:rPr>
              <a:t>2 </a:t>
            </a:r>
            <a:r>
              <a:rPr lang="mr-IN" sz="2400" dirty="0">
                <a:solidFill>
                  <a:srgbClr val="290D15"/>
                </a:solidFill>
              </a:rPr>
              <a:t>–</a:t>
            </a:r>
            <a:r>
              <a:rPr lang="en-US" sz="2400" dirty="0">
                <a:solidFill>
                  <a:srgbClr val="290D15"/>
                </a:solidFill>
              </a:rPr>
              <a:t> Babylonian (Judah)</a:t>
            </a:r>
          </a:p>
          <a:p>
            <a:r>
              <a:rPr lang="en-US" sz="2400" dirty="0">
                <a:solidFill>
                  <a:srgbClr val="290D15"/>
                </a:solidFill>
              </a:rPr>
              <a:t>3 </a:t>
            </a:r>
            <a:r>
              <a:rPr lang="mr-IN" sz="2400" dirty="0">
                <a:solidFill>
                  <a:srgbClr val="290D15"/>
                </a:solidFill>
              </a:rPr>
              <a:t>–</a:t>
            </a:r>
            <a:r>
              <a:rPr lang="en-US" sz="2400" dirty="0">
                <a:solidFill>
                  <a:srgbClr val="290D15"/>
                </a:solidFill>
              </a:rPr>
              <a:t> Persians (Current)</a:t>
            </a:r>
          </a:p>
          <a:p>
            <a:r>
              <a:rPr lang="en-US" sz="2400" dirty="0">
                <a:solidFill>
                  <a:srgbClr val="290D15"/>
                </a:solidFill>
              </a:rPr>
              <a:t>4 </a:t>
            </a:r>
            <a:r>
              <a:rPr lang="mr-IN" sz="2400" dirty="0">
                <a:solidFill>
                  <a:srgbClr val="290D15"/>
                </a:solidFill>
              </a:rPr>
              <a:t>–</a:t>
            </a:r>
            <a:r>
              <a:rPr lang="en-US" sz="2400" dirty="0">
                <a:solidFill>
                  <a:srgbClr val="290D15"/>
                </a:solidFill>
              </a:rPr>
              <a:t> Greece (</a:t>
            </a:r>
            <a:r>
              <a:rPr lang="en-US" sz="2400" dirty="0" err="1">
                <a:solidFill>
                  <a:srgbClr val="290D15"/>
                </a:solidFill>
              </a:rPr>
              <a:t>Zech</a:t>
            </a:r>
            <a:r>
              <a:rPr lang="en-US" sz="2400" dirty="0">
                <a:solidFill>
                  <a:srgbClr val="290D15"/>
                </a:solidFill>
              </a:rPr>
              <a:t> 9:4)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7068" y="2864776"/>
            <a:ext cx="3415608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290D15"/>
                </a:solidFill>
              </a:rPr>
              <a:t>Possible Nations (Daniel)</a:t>
            </a:r>
          </a:p>
          <a:p>
            <a:r>
              <a:rPr lang="en-US" sz="2400" dirty="0">
                <a:solidFill>
                  <a:srgbClr val="290D15"/>
                </a:solidFill>
              </a:rPr>
              <a:t>1 </a:t>
            </a:r>
            <a:r>
              <a:rPr lang="mr-IN" sz="2400" dirty="0">
                <a:solidFill>
                  <a:srgbClr val="290D15"/>
                </a:solidFill>
              </a:rPr>
              <a:t>–</a:t>
            </a:r>
            <a:r>
              <a:rPr lang="en-US" sz="2400" dirty="0">
                <a:solidFill>
                  <a:srgbClr val="290D15"/>
                </a:solidFill>
              </a:rPr>
              <a:t> Babylonia</a:t>
            </a:r>
          </a:p>
          <a:p>
            <a:r>
              <a:rPr lang="en-US" sz="2400" dirty="0">
                <a:solidFill>
                  <a:srgbClr val="290D15"/>
                </a:solidFill>
              </a:rPr>
              <a:t>2 </a:t>
            </a:r>
            <a:r>
              <a:rPr lang="mr-IN" sz="2400" dirty="0">
                <a:solidFill>
                  <a:srgbClr val="290D15"/>
                </a:solidFill>
              </a:rPr>
              <a:t>–</a:t>
            </a:r>
            <a:r>
              <a:rPr lang="en-US" sz="2400" dirty="0">
                <a:solidFill>
                  <a:srgbClr val="290D15"/>
                </a:solidFill>
              </a:rPr>
              <a:t> </a:t>
            </a:r>
            <a:r>
              <a:rPr lang="en-US" sz="2400" dirty="0" err="1">
                <a:solidFill>
                  <a:srgbClr val="290D15"/>
                </a:solidFill>
              </a:rPr>
              <a:t>Medo</a:t>
            </a:r>
            <a:r>
              <a:rPr lang="en-US" sz="2400" dirty="0">
                <a:solidFill>
                  <a:srgbClr val="290D15"/>
                </a:solidFill>
              </a:rPr>
              <a:t>-Persia</a:t>
            </a:r>
          </a:p>
          <a:p>
            <a:r>
              <a:rPr lang="en-US" sz="2400" dirty="0">
                <a:solidFill>
                  <a:srgbClr val="290D15"/>
                </a:solidFill>
              </a:rPr>
              <a:t>3 </a:t>
            </a:r>
            <a:r>
              <a:rPr lang="mr-IN" sz="2400" dirty="0">
                <a:solidFill>
                  <a:srgbClr val="290D15"/>
                </a:solidFill>
              </a:rPr>
              <a:t>–</a:t>
            </a:r>
            <a:r>
              <a:rPr lang="en-US" sz="2400" dirty="0">
                <a:solidFill>
                  <a:srgbClr val="290D15"/>
                </a:solidFill>
              </a:rPr>
              <a:t> Greece</a:t>
            </a:r>
          </a:p>
          <a:p>
            <a:r>
              <a:rPr lang="en-US" sz="2400" dirty="0">
                <a:solidFill>
                  <a:srgbClr val="290D15"/>
                </a:solidFill>
              </a:rPr>
              <a:t>4 </a:t>
            </a:r>
            <a:r>
              <a:rPr lang="mr-IN" sz="2400" dirty="0">
                <a:solidFill>
                  <a:srgbClr val="290D15"/>
                </a:solidFill>
              </a:rPr>
              <a:t>–</a:t>
            </a:r>
            <a:r>
              <a:rPr lang="en-US" sz="2400" dirty="0">
                <a:solidFill>
                  <a:srgbClr val="290D15"/>
                </a:solidFill>
              </a:rPr>
              <a:t> Rome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2365" y="1331530"/>
            <a:ext cx="203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Zechariah 1:18-21</a:t>
            </a:r>
          </a:p>
        </p:txBody>
      </p:sp>
    </p:spTree>
    <p:extLst>
      <p:ext uri="{BB962C8B-B14F-4D97-AF65-F5344CB8AC3E}">
        <p14:creationId xmlns:p14="http://schemas.microsoft.com/office/powerpoint/2010/main" val="800756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1402-5082-4C92-89A0-51C2DE50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39" y="1801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Measuring of Jerusalem</a:t>
            </a:r>
            <a:br>
              <a:rPr lang="en-US" sz="4000" dirty="0"/>
            </a:br>
            <a:r>
              <a:rPr lang="en-US" sz="2800" dirty="0"/>
              <a:t>Promise of prosperity</a:t>
            </a:r>
          </a:p>
        </p:txBody>
      </p:sp>
      <p:pic>
        <p:nvPicPr>
          <p:cNvPr id="10242" name="Picture 2" descr="https://ethanponder.files.wordpress.com/2012/11/jerusalem_destruction.jpg?w=300&amp;h=174">
            <a:extLst>
              <a:ext uri="{FF2B5EF4-FFF2-40B4-BE49-F238E27FC236}">
                <a16:creationId xmlns:a16="http://schemas.microsoft.com/office/drawing/2014/main" id="{D9DBFA17-10CE-490A-B07F-2681405439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20"/>
          <a:stretch/>
        </p:blipFill>
        <p:spPr bwMode="auto">
          <a:xfrm>
            <a:off x="734619" y="2034838"/>
            <a:ext cx="4025040" cy="3587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lovethewordofgod.com/manwmeasuringline.jpg">
            <a:extLst>
              <a:ext uri="{FF2B5EF4-FFF2-40B4-BE49-F238E27FC236}">
                <a16:creationId xmlns:a16="http://schemas.microsoft.com/office/drawing/2014/main" id="{ABD08838-FAAE-4BC9-AA62-4C60092E0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034" y="2421417"/>
            <a:ext cx="1238250" cy="2181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07627" y="2058941"/>
            <a:ext cx="7188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/>
              <a:t>Jerusalem will </a:t>
            </a:r>
            <a:r>
              <a:rPr lang="en-US" sz="2400" dirty="0"/>
              <a:t>again prosper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The Lord will be the glory </a:t>
            </a:r>
            <a:r>
              <a:rPr lang="en-US" sz="2400" b="1" dirty="0"/>
              <a:t>in her midst (3x)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Exhortation to return from Babylon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Many nations will join “</a:t>
            </a:r>
            <a:r>
              <a:rPr lang="en-US" sz="2400" b="1" dirty="0"/>
              <a:t>in that day</a:t>
            </a:r>
            <a:r>
              <a:rPr lang="en-US" sz="2400" dirty="0"/>
              <a:t>” (21x in book)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My cities shall again overflow with prosperity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The Lord will again choose Jerusalem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8980" y="1393175"/>
            <a:ext cx="203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Zechariah 2:1-13</a:t>
            </a:r>
          </a:p>
        </p:txBody>
      </p:sp>
    </p:spTree>
    <p:extLst>
      <p:ext uri="{BB962C8B-B14F-4D97-AF65-F5344CB8AC3E}">
        <p14:creationId xmlns:p14="http://schemas.microsoft.com/office/powerpoint/2010/main" val="1567406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F618-1297-4A8D-A87C-8A9C2C0F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19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Joshua a Picture of Salvation</a:t>
            </a:r>
            <a:br>
              <a:rPr lang="en-US" dirty="0"/>
            </a:br>
            <a:r>
              <a:rPr lang="en-US" sz="2800" dirty="0"/>
              <a:t>a brand plucked from the fire</a:t>
            </a:r>
          </a:p>
        </p:txBody>
      </p:sp>
      <p:pic>
        <p:nvPicPr>
          <p:cNvPr id="6152" name="Picture 8" descr="Image result for zechariah 4th vision">
            <a:extLst>
              <a:ext uri="{FF2B5EF4-FFF2-40B4-BE49-F238E27FC236}">
                <a16:creationId xmlns:a16="http://schemas.microsoft.com/office/drawing/2014/main" id="{43C12155-9A30-4529-90EA-86069EDE4D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r="17852"/>
          <a:stretch/>
        </p:blipFill>
        <p:spPr bwMode="auto">
          <a:xfrm>
            <a:off x="123308" y="2120375"/>
            <a:ext cx="4993941" cy="3476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65218" y="2145244"/>
            <a:ext cx="65938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The High Priest representing the people in sin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Satan “the accuser” rebuked by The Lord</a:t>
            </a:r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u="sng" dirty="0"/>
              <a:t>“I have taken your iniquity away from you”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The decision to walk in God’s way brings blessing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God’s servant </a:t>
            </a:r>
            <a:r>
              <a:rPr lang="en-US" sz="2400" b="1" dirty="0"/>
              <a:t>“The Branch</a:t>
            </a:r>
            <a:r>
              <a:rPr lang="en-US" sz="2400" dirty="0"/>
              <a:t>” promised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Iniquity removed from the land in a single day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“</a:t>
            </a:r>
            <a:r>
              <a:rPr lang="en-US" sz="2400" b="1" dirty="0"/>
              <a:t>In that day</a:t>
            </a:r>
            <a:r>
              <a:rPr lang="en-US" sz="2400" dirty="0"/>
              <a:t>” peace and prosperity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Zechariah’s impromptu request of a clean Turban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6350" y="1393175"/>
            <a:ext cx="203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Zechariah 3:1-10</a:t>
            </a:r>
          </a:p>
        </p:txBody>
      </p:sp>
    </p:spTree>
    <p:extLst>
      <p:ext uri="{BB962C8B-B14F-4D97-AF65-F5344CB8AC3E}">
        <p14:creationId xmlns:p14="http://schemas.microsoft.com/office/powerpoint/2010/main" val="1035438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D54-35A3-48B1-98B7-144C458EE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98" y="266493"/>
            <a:ext cx="1102087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The Golden Lampstand </a:t>
            </a:r>
            <a:br>
              <a:rPr lang="en-US" sz="4000" dirty="0"/>
            </a:br>
            <a:r>
              <a:rPr lang="en-US" sz="2800" dirty="0"/>
              <a:t>Not by might, nor by power, but by my Spirit, says the Lord of Hosts</a:t>
            </a:r>
          </a:p>
        </p:txBody>
      </p:sp>
      <p:pic>
        <p:nvPicPr>
          <p:cNvPr id="8198" name="Picture 6" descr="Image result for zechariah 4th vision">
            <a:extLst>
              <a:ext uri="{FF2B5EF4-FFF2-40B4-BE49-F238E27FC236}">
                <a16:creationId xmlns:a16="http://schemas.microsoft.com/office/drawing/2014/main" id="{7E3E611D-4AF0-495F-BE59-AC0E05DAEC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8" y="2077444"/>
            <a:ext cx="5342989" cy="3556904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5462510" y="2280863"/>
            <a:ext cx="67294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The Temple will be built by </a:t>
            </a:r>
            <a:r>
              <a:rPr lang="en-US" sz="2400" dirty="0" err="1"/>
              <a:t>Zerubbabel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Shouts of Joy heard when cap stone placed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The Lord is working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Those who despised the day of small things will rejoice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The Two branches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They stand before the Lord of the whole earth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6350" y="1393175"/>
            <a:ext cx="203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Zechariah 4:1-14</a:t>
            </a:r>
          </a:p>
        </p:txBody>
      </p:sp>
    </p:spTree>
    <p:extLst>
      <p:ext uri="{BB962C8B-B14F-4D97-AF65-F5344CB8AC3E}">
        <p14:creationId xmlns:p14="http://schemas.microsoft.com/office/powerpoint/2010/main" val="144179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Historical Background</a:t>
            </a:r>
          </a:p>
        </p:txBody>
      </p:sp>
    </p:spTree>
    <p:extLst>
      <p:ext uri="{BB962C8B-B14F-4D97-AF65-F5344CB8AC3E}">
        <p14:creationId xmlns:p14="http://schemas.microsoft.com/office/powerpoint/2010/main" val="3869017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4AB3A-74D8-47E1-AA03-77C70A27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62" y="20484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Flying Scroll</a:t>
            </a:r>
            <a:br>
              <a:rPr lang="en-US" dirty="0"/>
            </a:br>
            <a:r>
              <a:rPr lang="en-US" sz="2800" dirty="0"/>
              <a:t>Personal judgment</a:t>
            </a:r>
            <a:endParaRPr lang="en-US" dirty="0"/>
          </a:p>
        </p:txBody>
      </p:sp>
      <p:pic>
        <p:nvPicPr>
          <p:cNvPr id="4098" name="Picture 2" descr="Image result for images of zechariah's visions">
            <a:extLst>
              <a:ext uri="{FF2B5EF4-FFF2-40B4-BE49-F238E27FC236}">
                <a16:creationId xmlns:a16="http://schemas.microsoft.com/office/drawing/2014/main" id="{4D23008C-9411-487C-8355-2B1CFC1609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2" r="66344" b="36441"/>
          <a:stretch/>
        </p:blipFill>
        <p:spPr bwMode="auto">
          <a:xfrm>
            <a:off x="364250" y="1886334"/>
            <a:ext cx="4839313" cy="4184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9202" y="2367166"/>
            <a:ext cx="67294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The size of Solomon’s porch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Perhaps where the law was read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Two curses pronounced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Those who steal (sin against man)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Those who swear falsely (sin against God)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Cleanse the land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All that was built (home) consumed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9579" y="1405504"/>
            <a:ext cx="203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Zechariah 5:1-4</a:t>
            </a:r>
          </a:p>
        </p:txBody>
      </p:sp>
    </p:spTree>
    <p:extLst>
      <p:ext uri="{BB962C8B-B14F-4D97-AF65-F5344CB8AC3E}">
        <p14:creationId xmlns:p14="http://schemas.microsoft.com/office/powerpoint/2010/main" val="2202577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4AB3A-74D8-47E1-AA03-77C70A27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523" y="25416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Woman in the Basket</a:t>
            </a:r>
            <a:br>
              <a:rPr lang="en-US" dirty="0"/>
            </a:br>
            <a:r>
              <a:rPr lang="en-US" sz="2800" dirty="0"/>
              <a:t>Iniquity in all the land removed</a:t>
            </a:r>
          </a:p>
        </p:txBody>
      </p:sp>
      <p:pic>
        <p:nvPicPr>
          <p:cNvPr id="4098" name="Picture 2" descr="Image result for images of zechariah's visions">
            <a:extLst>
              <a:ext uri="{FF2B5EF4-FFF2-40B4-BE49-F238E27FC236}">
                <a16:creationId xmlns:a16="http://schemas.microsoft.com/office/drawing/2014/main" id="{4D23008C-9411-487C-8355-2B1CFC1609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5" t="6118" r="34773" b="15698"/>
          <a:stretch/>
        </p:blipFill>
        <p:spPr bwMode="auto">
          <a:xfrm>
            <a:off x="998788" y="1972637"/>
            <a:ext cx="3329295" cy="4239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9958" y="2305521"/>
            <a:ext cx="6729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All iniquity in the land captured in one place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Woman called “wickedness”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/>
              <a:t>Idolatry in view? Babylon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It is removed from the land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Returned Shinar (Babylon)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God’s hand needed to remove sin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 place prepared for it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Placed on a base in a house built for 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9579" y="1405504"/>
            <a:ext cx="203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Zechariah 5:5-11</a:t>
            </a:r>
          </a:p>
        </p:txBody>
      </p:sp>
    </p:spTree>
    <p:extLst>
      <p:ext uri="{BB962C8B-B14F-4D97-AF65-F5344CB8AC3E}">
        <p14:creationId xmlns:p14="http://schemas.microsoft.com/office/powerpoint/2010/main" val="1017890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86B6-DE88-4F88-8D3A-9262880D1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523" y="18019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Four Chariots </a:t>
            </a:r>
            <a:br>
              <a:rPr lang="en-US" dirty="0"/>
            </a:br>
            <a:r>
              <a:rPr lang="en-US" sz="2800" dirty="0"/>
              <a:t>Rest brought to God’s Spirit on the earth</a:t>
            </a:r>
            <a:endParaRPr lang="en-US" dirty="0"/>
          </a:p>
        </p:txBody>
      </p:sp>
      <p:pic>
        <p:nvPicPr>
          <p:cNvPr id="1026" name="Picture 2" descr="Image result for zechariah visions">
            <a:extLst>
              <a:ext uri="{FF2B5EF4-FFF2-40B4-BE49-F238E27FC236}">
                <a16:creationId xmlns:a16="http://schemas.microsoft.com/office/drawing/2014/main" id="{499CE055-BF5E-4235-867F-1B7A6B8EBF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r="4713"/>
          <a:stretch/>
        </p:blipFill>
        <p:spPr bwMode="auto">
          <a:xfrm>
            <a:off x="172631" y="1985902"/>
            <a:ext cx="5820099" cy="3296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0699" y="2145244"/>
            <a:ext cx="59187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Sent to the four winds of Heaven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No comment on what they are doing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Chariots speak of war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Strong horses, impatient to patrol the earth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Eager to obey God and finish their work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Those from the north bring rest to God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The other’s will do the same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9579" y="1405504"/>
            <a:ext cx="203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Zechariah 6:1-8</a:t>
            </a:r>
          </a:p>
        </p:txBody>
      </p:sp>
    </p:spTree>
    <p:extLst>
      <p:ext uri="{BB962C8B-B14F-4D97-AF65-F5344CB8AC3E}">
        <p14:creationId xmlns:p14="http://schemas.microsoft.com/office/powerpoint/2010/main" val="640246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989EC-2900-4306-AA4F-62A9FCEAF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515" y="15553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Crown of Gold and Silver</a:t>
            </a:r>
            <a:br>
              <a:rPr lang="en-US" dirty="0"/>
            </a:br>
            <a:r>
              <a:rPr lang="en-US" sz="2800" dirty="0"/>
              <a:t>The Branch shall build the temple and rule</a:t>
            </a:r>
            <a:endParaRPr lang="en-US" dirty="0"/>
          </a:p>
        </p:txBody>
      </p:sp>
      <p:pic>
        <p:nvPicPr>
          <p:cNvPr id="11266" name="Picture 2" descr="http://ilovethewordofgod.com/crowns01.jpg">
            <a:extLst>
              <a:ext uri="{FF2B5EF4-FFF2-40B4-BE49-F238E27FC236}">
                <a16:creationId xmlns:a16="http://schemas.microsoft.com/office/drawing/2014/main" id="{B78A6116-8FF0-4D90-91EF-34D947AD9D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" y="1864398"/>
            <a:ext cx="5313121" cy="3984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09124" y="1898664"/>
            <a:ext cx="62270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A crown of silver and gold set on Joshua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A priest crowned pictures Christ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The crown left in the Temple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The </a:t>
            </a:r>
            <a:r>
              <a:rPr lang="en-US" sz="2400" b="1" u="sng" dirty="0"/>
              <a:t>man</a:t>
            </a:r>
            <a:r>
              <a:rPr lang="en-US" sz="2400" dirty="0"/>
              <a:t> whose name is “The Branch”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Will bear royal honor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Will be a  priest on His throne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Will build the temple of the Lord of Hosts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This will come to pass if diligently obey  the voice of the Lord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29579" y="1405504"/>
            <a:ext cx="203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Zechariah 6:9-15</a:t>
            </a:r>
          </a:p>
        </p:txBody>
      </p:sp>
    </p:spTree>
    <p:extLst>
      <p:ext uri="{BB962C8B-B14F-4D97-AF65-F5344CB8AC3E}">
        <p14:creationId xmlns:p14="http://schemas.microsoft.com/office/powerpoint/2010/main" val="2151157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78" y="1940204"/>
            <a:ext cx="11742243" cy="1668218"/>
          </a:xfrm>
        </p:spPr>
        <p:txBody>
          <a:bodyPr/>
          <a:lstStyle/>
          <a:p>
            <a:pPr algn="ctr"/>
            <a:r>
              <a:rPr lang="en-US" sz="4400" dirty="0"/>
              <a:t>Would these visions have encouraged you to continue to build the Temple of God.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It did these people!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71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09" y="1442493"/>
            <a:ext cx="11742243" cy="1668218"/>
          </a:xfrm>
        </p:spPr>
        <p:txBody>
          <a:bodyPr/>
          <a:lstStyle/>
          <a:p>
            <a:pPr algn="ctr"/>
            <a:r>
              <a:rPr lang="en-US" sz="4400" dirty="0"/>
              <a:t>Chapters 7-8</a:t>
            </a:r>
            <a:br>
              <a:rPr lang="en-US" dirty="0"/>
            </a:br>
            <a:r>
              <a:rPr lang="en-US" dirty="0"/>
              <a:t>From fasting and sorrow </a:t>
            </a:r>
            <a:br>
              <a:rPr lang="en-US" dirty="0"/>
            </a:br>
            <a:r>
              <a:rPr lang="en-US" dirty="0"/>
              <a:t>to feasting and gladness</a:t>
            </a:r>
          </a:p>
        </p:txBody>
      </p:sp>
    </p:spTree>
    <p:extLst>
      <p:ext uri="{BB962C8B-B14F-4D97-AF65-F5344CB8AC3E}">
        <p14:creationId xmlns:p14="http://schemas.microsoft.com/office/powerpoint/2010/main" val="2274513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83" y="204848"/>
            <a:ext cx="11442909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Chapter 7-8</a:t>
            </a:r>
            <a:br>
              <a:rPr lang="en-US" dirty="0"/>
            </a:br>
            <a:r>
              <a:rPr lang="en-US" sz="2800" dirty="0"/>
              <a:t>A little Chiasm in the middle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9729"/>
            <a:ext cx="12191999" cy="45854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/>
              <a:t>A </a:t>
            </a:r>
            <a:r>
              <a:rPr lang="mr-IN" sz="2600" dirty="0"/>
              <a:t>–</a:t>
            </a:r>
            <a:r>
              <a:rPr lang="en-US" sz="2600" dirty="0"/>
              <a:t> 7:2 -Desire to </a:t>
            </a:r>
            <a:r>
              <a:rPr lang="en-US" sz="2600" b="1" dirty="0"/>
              <a:t>entreat the favor of the Lord </a:t>
            </a:r>
            <a:r>
              <a:rPr lang="en-US" sz="2600" dirty="0"/>
              <a:t>when “God was not with them”</a:t>
            </a:r>
          </a:p>
          <a:p>
            <a:pPr marL="0" indent="0">
              <a:buNone/>
            </a:pPr>
            <a:r>
              <a:rPr lang="en-US" sz="2600" dirty="0"/>
              <a:t>	B </a:t>
            </a:r>
            <a:r>
              <a:rPr lang="mr-IN" sz="2600" dirty="0"/>
              <a:t>–</a:t>
            </a:r>
            <a:r>
              <a:rPr lang="en-US" sz="2600" dirty="0"/>
              <a:t> 7:3 - Continue </a:t>
            </a:r>
            <a:r>
              <a:rPr lang="en-US" sz="2600" b="1" dirty="0"/>
              <a:t>Fasting and weeping </a:t>
            </a:r>
            <a:r>
              <a:rPr lang="en-US" sz="2600" dirty="0"/>
              <a:t>to show they were penitent</a:t>
            </a:r>
          </a:p>
          <a:p>
            <a:pPr marL="0" indent="0">
              <a:buNone/>
            </a:pPr>
            <a:r>
              <a:rPr lang="en-US" sz="2600" dirty="0"/>
              <a:t>		C </a:t>
            </a:r>
            <a:r>
              <a:rPr lang="mr-IN" sz="2600" dirty="0"/>
              <a:t>–</a:t>
            </a:r>
            <a:r>
              <a:rPr lang="en-US" sz="2600" dirty="0"/>
              <a:t> 7:11- </a:t>
            </a:r>
            <a:r>
              <a:rPr lang="en-US" sz="2600" b="1" dirty="0"/>
              <a:t>Refused</a:t>
            </a:r>
            <a:r>
              <a:rPr lang="en-US" sz="2600" dirty="0"/>
              <a:t>; true Judgments, kindness, mercy, goodness in their hearts</a:t>
            </a:r>
          </a:p>
          <a:p>
            <a:pPr marL="0" indent="0">
              <a:buNone/>
            </a:pPr>
            <a:r>
              <a:rPr lang="en-US" sz="2600" dirty="0"/>
              <a:t>			D </a:t>
            </a:r>
            <a:r>
              <a:rPr lang="mr-IN" sz="2600" dirty="0"/>
              <a:t>–</a:t>
            </a:r>
            <a:r>
              <a:rPr lang="en-US" sz="2600" dirty="0"/>
              <a:t> 7:14 - </a:t>
            </a:r>
            <a:r>
              <a:rPr lang="en-US" sz="2600" b="1" dirty="0"/>
              <a:t>Great anger </a:t>
            </a:r>
            <a:r>
              <a:rPr lang="en-US" sz="2600" dirty="0"/>
              <a:t>from the Lord of Hosts </a:t>
            </a:r>
            <a:r>
              <a:rPr lang="en-US" sz="2600" b="1" dirty="0"/>
              <a:t>scattered</a:t>
            </a:r>
            <a:r>
              <a:rPr lang="en-US" sz="2600" dirty="0"/>
              <a:t> them</a:t>
            </a:r>
          </a:p>
          <a:p>
            <a:pPr marL="0" indent="0">
              <a:buNone/>
            </a:pPr>
            <a:r>
              <a:rPr lang="en-US" sz="2600" dirty="0"/>
              <a:t>				E </a:t>
            </a:r>
            <a:r>
              <a:rPr lang="mr-IN" sz="2600" dirty="0"/>
              <a:t>–</a:t>
            </a:r>
            <a:r>
              <a:rPr lang="en-US" sz="2600" dirty="0"/>
              <a:t> 8: 3 - </a:t>
            </a:r>
            <a:r>
              <a:rPr lang="en-US" sz="2600" b="1" dirty="0"/>
              <a:t>The</a:t>
            </a:r>
            <a:r>
              <a:rPr lang="en-US" sz="2600" dirty="0"/>
              <a:t> </a:t>
            </a:r>
            <a:r>
              <a:rPr lang="en-US" sz="2600" b="1" dirty="0"/>
              <a:t>Lord of Hosts to dwell in the midst of Jerusalem </a:t>
            </a:r>
          </a:p>
          <a:p>
            <a:pPr marL="0" indent="0">
              <a:buNone/>
            </a:pPr>
            <a:r>
              <a:rPr lang="en-US" sz="2600" dirty="0"/>
              <a:t>			D’  </a:t>
            </a:r>
            <a:r>
              <a:rPr lang="mr-IN" sz="2600" dirty="0"/>
              <a:t>–</a:t>
            </a:r>
            <a:r>
              <a:rPr lang="en-US" sz="2600" dirty="0"/>
              <a:t> 8:7 - </a:t>
            </a:r>
            <a:r>
              <a:rPr lang="en-US" sz="2600" b="1" dirty="0"/>
              <a:t>Save His people </a:t>
            </a:r>
            <a:r>
              <a:rPr lang="en-US" sz="2600" dirty="0"/>
              <a:t>and return them to Jerusalem</a:t>
            </a:r>
          </a:p>
          <a:p>
            <a:pPr marL="0" indent="0">
              <a:buNone/>
            </a:pPr>
            <a:r>
              <a:rPr lang="en-US" sz="2600" dirty="0"/>
              <a:t>		C’ </a:t>
            </a:r>
            <a:r>
              <a:rPr lang="mr-IN" sz="2600" dirty="0"/>
              <a:t>–</a:t>
            </a:r>
            <a:r>
              <a:rPr lang="en-US" sz="2600" dirty="0"/>
              <a:t> 8:16 - </a:t>
            </a:r>
            <a:r>
              <a:rPr lang="en-US" sz="2600" b="1" dirty="0"/>
              <a:t>Must</a:t>
            </a:r>
            <a:r>
              <a:rPr lang="en-US" sz="2600" dirty="0"/>
              <a:t>; have true judgments, speak truth, love no false oath, do good</a:t>
            </a:r>
          </a:p>
          <a:p>
            <a:pPr marL="0" indent="0">
              <a:buNone/>
            </a:pPr>
            <a:r>
              <a:rPr lang="en-US" sz="2600" dirty="0"/>
              <a:t>	B’ </a:t>
            </a:r>
            <a:r>
              <a:rPr lang="mr-IN" sz="2600" dirty="0"/>
              <a:t>–</a:t>
            </a:r>
            <a:r>
              <a:rPr lang="en-US" sz="2600" dirty="0"/>
              <a:t> 8:19 - Fasts will be turned to </a:t>
            </a:r>
            <a:r>
              <a:rPr lang="en-US" sz="2600" b="1" dirty="0"/>
              <a:t>seasons of joy</a:t>
            </a:r>
            <a:r>
              <a:rPr lang="en-US" sz="2600" dirty="0"/>
              <a:t>, </a:t>
            </a:r>
            <a:r>
              <a:rPr lang="en-US" sz="2600" b="1" dirty="0"/>
              <a:t>gladness and cheerful feasts</a:t>
            </a:r>
          </a:p>
          <a:p>
            <a:pPr marL="0" indent="0">
              <a:buNone/>
            </a:pPr>
            <a:r>
              <a:rPr lang="en-US" sz="2600" dirty="0"/>
              <a:t>A’ </a:t>
            </a:r>
            <a:r>
              <a:rPr lang="mr-IN" sz="2600" dirty="0"/>
              <a:t>–</a:t>
            </a:r>
            <a:r>
              <a:rPr lang="en-US" sz="2600" dirty="0"/>
              <a:t> 8:22-23 - The nations will </a:t>
            </a:r>
            <a:r>
              <a:rPr lang="en-US" sz="2600" b="1" dirty="0"/>
              <a:t>seek the favor of the Lord of Hosts </a:t>
            </a:r>
            <a:r>
              <a:rPr lang="en-US" sz="2600" dirty="0"/>
              <a:t>because “</a:t>
            </a:r>
            <a:r>
              <a:rPr lang="en-US" sz="2600" b="1" dirty="0"/>
              <a:t>God is with you</a:t>
            </a:r>
            <a:r>
              <a:rPr lang="en-US" sz="2600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b="1" dirty="0"/>
              <a:t>Key verse 8:19 – Therefore love truth and peace.</a:t>
            </a:r>
          </a:p>
        </p:txBody>
      </p:sp>
    </p:spTree>
    <p:extLst>
      <p:ext uri="{BB962C8B-B14F-4D97-AF65-F5344CB8AC3E}">
        <p14:creationId xmlns:p14="http://schemas.microsoft.com/office/powerpoint/2010/main" val="31872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Chapters 9-14</a:t>
            </a:r>
            <a:br>
              <a:rPr lang="en-US" sz="4400" dirty="0"/>
            </a:br>
            <a:r>
              <a:rPr lang="en-US" sz="6000" dirty="0"/>
              <a:t>The Return of the 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94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870" y="20484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Chapter 9</a:t>
            </a:r>
            <a:br>
              <a:rPr lang="en-US" dirty="0"/>
            </a:br>
            <a:r>
              <a:rPr lang="en-US" sz="3100" dirty="0"/>
              <a:t>First Oracle: The first and second coming of the Great Shepherd</a:t>
            </a:r>
            <a:endParaRPr lang="en-US" dirty="0"/>
          </a:p>
        </p:txBody>
      </p:sp>
      <p:pic>
        <p:nvPicPr>
          <p:cNvPr id="6" name="Content Placeholder 5" descr="jesus-christ-triumphal-entry-949744-wallpaper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r="7365"/>
          <a:stretch>
            <a:fillRect/>
          </a:stretch>
        </p:blipFill>
        <p:spPr>
          <a:xfrm>
            <a:off x="110687" y="1813297"/>
            <a:ext cx="5181600" cy="399675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3864" y="1825626"/>
            <a:ext cx="6828136" cy="399675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9:1-8 - Judgment on surrounding nations</a:t>
            </a:r>
          </a:p>
          <a:p>
            <a:pPr lvl="1"/>
            <a:r>
              <a:rPr lang="en-US" dirty="0"/>
              <a:t>No oppressor shall march over his people again</a:t>
            </a:r>
          </a:p>
          <a:p>
            <a:r>
              <a:rPr lang="en-US" sz="2400" dirty="0"/>
              <a:t>9:9 </a:t>
            </a:r>
            <a:r>
              <a:rPr lang="mr-IN" sz="2400" dirty="0"/>
              <a:t>–</a:t>
            </a:r>
            <a:r>
              <a:rPr lang="en-US" sz="2400" dirty="0"/>
              <a:t> </a:t>
            </a:r>
            <a:r>
              <a:rPr lang="en-US" sz="2400" b="1" dirty="0"/>
              <a:t>The meek and lowly King comes to Jerusalem</a:t>
            </a:r>
          </a:p>
          <a:p>
            <a:pPr lvl="1"/>
            <a:r>
              <a:rPr lang="en-US" dirty="0"/>
              <a:t>Fulfillment </a:t>
            </a:r>
            <a:r>
              <a:rPr lang="mr-IN" dirty="0"/>
              <a:t>–</a:t>
            </a:r>
            <a:r>
              <a:rPr lang="en-US" dirty="0"/>
              <a:t> John 12:14-15</a:t>
            </a:r>
          </a:p>
          <a:p>
            <a:r>
              <a:rPr lang="en-US" sz="2400" dirty="0"/>
              <a:t>9:10-17 </a:t>
            </a:r>
            <a:r>
              <a:rPr lang="mr-IN" sz="2400" dirty="0"/>
              <a:t>–</a:t>
            </a:r>
            <a:r>
              <a:rPr lang="en-US" sz="2400" dirty="0"/>
              <a:t> The salvation and rule of His people</a:t>
            </a:r>
          </a:p>
          <a:p>
            <a:pPr lvl="1"/>
            <a:r>
              <a:rPr lang="en-US" dirty="0"/>
              <a:t>Rule from sea to sea</a:t>
            </a:r>
          </a:p>
          <a:p>
            <a:pPr lvl="1"/>
            <a:r>
              <a:rPr lang="en-US" dirty="0"/>
              <a:t>Call for His people to return</a:t>
            </a:r>
          </a:p>
          <a:p>
            <a:pPr lvl="1"/>
            <a:r>
              <a:rPr lang="en-US" dirty="0"/>
              <a:t>“</a:t>
            </a:r>
            <a:r>
              <a:rPr lang="en-US" b="1" dirty="0"/>
              <a:t>on that Day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Save the flock of His people</a:t>
            </a:r>
          </a:p>
          <a:p>
            <a:pPr lvl="1"/>
            <a:r>
              <a:rPr lang="en-US" dirty="0"/>
              <a:t>How great is his goodness and his beauty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62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870" y="2048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Chapter 10</a:t>
            </a:r>
            <a:br>
              <a:rPr lang="en-US" dirty="0"/>
            </a:br>
            <a:r>
              <a:rPr lang="en-US" sz="3100" dirty="0"/>
              <a:t>First Oracle: The care of the Lord for His flock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2981" y="1825626"/>
            <a:ext cx="6791143" cy="3996758"/>
          </a:xfrm>
        </p:spPr>
        <p:txBody>
          <a:bodyPr>
            <a:normAutofit/>
          </a:bodyPr>
          <a:lstStyle/>
          <a:p>
            <a:r>
              <a:rPr lang="en-US" sz="2400" dirty="0"/>
              <a:t>10:1-3a </a:t>
            </a:r>
            <a:r>
              <a:rPr lang="mr-IN" sz="2400" dirty="0"/>
              <a:t>–</a:t>
            </a:r>
            <a:r>
              <a:rPr lang="en-US" sz="2400" dirty="0"/>
              <a:t> Anger at the shepherds of His people</a:t>
            </a:r>
          </a:p>
          <a:p>
            <a:pPr lvl="1"/>
            <a:r>
              <a:rPr lang="en-US" dirty="0"/>
              <a:t>Led into idolatry and will be punished</a:t>
            </a:r>
          </a:p>
          <a:p>
            <a:r>
              <a:rPr lang="en-US" sz="2400" dirty="0"/>
              <a:t>10:3b-12</a:t>
            </a:r>
            <a:r>
              <a:rPr lang="mr-IN" sz="2400" dirty="0"/>
              <a:t>–</a:t>
            </a:r>
            <a:r>
              <a:rPr lang="en-US" sz="2400" dirty="0"/>
              <a:t> The care of the Lord for His flock shown </a:t>
            </a:r>
          </a:p>
          <a:p>
            <a:pPr lvl="1"/>
            <a:r>
              <a:rPr lang="en-US" dirty="0"/>
              <a:t>Supplies the </a:t>
            </a:r>
            <a:r>
              <a:rPr lang="en-US" b="1" dirty="0"/>
              <a:t>cornerstone</a:t>
            </a:r>
            <a:r>
              <a:rPr lang="en-US" dirty="0"/>
              <a:t>, nail and battle bow</a:t>
            </a:r>
          </a:p>
          <a:p>
            <a:pPr lvl="1"/>
            <a:r>
              <a:rPr lang="en-US" dirty="0"/>
              <a:t>The whistle, a call to return</a:t>
            </a:r>
          </a:p>
          <a:p>
            <a:pPr lvl="1"/>
            <a:r>
              <a:rPr lang="en-US" dirty="0"/>
              <a:t>There will be no room for them</a:t>
            </a:r>
          </a:p>
          <a:p>
            <a:pPr lvl="1"/>
            <a:r>
              <a:rPr lang="en-US" dirty="0"/>
              <a:t>They shall walk in the name of the Lord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louis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r="1822"/>
          <a:stretch>
            <a:fillRect/>
          </a:stretch>
        </p:blipFill>
        <p:spPr>
          <a:xfrm>
            <a:off x="113711" y="1825626"/>
            <a:ext cx="5181600" cy="3996758"/>
          </a:xfrm>
        </p:spPr>
      </p:pic>
    </p:spTree>
    <p:extLst>
      <p:ext uri="{BB962C8B-B14F-4D97-AF65-F5344CB8AC3E}">
        <p14:creationId xmlns:p14="http://schemas.microsoft.com/office/powerpoint/2010/main" val="297321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943408" y="3316498"/>
            <a:ext cx="4624020" cy="342745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34" y="-801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Chapter 11</a:t>
            </a:r>
            <a:br>
              <a:rPr lang="en-US" dirty="0"/>
            </a:br>
            <a:r>
              <a:rPr lang="en-US" sz="3100" dirty="0"/>
              <a:t>First Oracle: Rejection of the Good Shepherd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1918" y="1337752"/>
            <a:ext cx="7851585" cy="4547434"/>
          </a:xfrm>
        </p:spPr>
        <p:txBody>
          <a:bodyPr>
            <a:noAutofit/>
          </a:bodyPr>
          <a:lstStyle/>
          <a:p>
            <a:r>
              <a:rPr lang="en-US" sz="2300" dirty="0"/>
              <a:t>11:1-3 Israel’s shepherds to be cut down</a:t>
            </a:r>
          </a:p>
          <a:p>
            <a:pPr lvl="1"/>
            <a:r>
              <a:rPr lang="en-US" sz="2300" dirty="0"/>
              <a:t>They will wail for their glory is ruined</a:t>
            </a:r>
          </a:p>
          <a:p>
            <a:r>
              <a:rPr lang="en-US" sz="2300" dirty="0"/>
              <a:t>11:4-14 Zechariah pictures the rejection of the Good Shepherd </a:t>
            </a:r>
          </a:p>
          <a:p>
            <a:pPr lvl="1"/>
            <a:r>
              <a:rPr lang="en-US" sz="2300" dirty="0"/>
              <a:t>They also detested me</a:t>
            </a:r>
          </a:p>
          <a:p>
            <a:pPr lvl="1"/>
            <a:r>
              <a:rPr lang="en-US" sz="2300" dirty="0"/>
              <a:t>They weighed out my wages thirty pieces of silver</a:t>
            </a:r>
          </a:p>
          <a:p>
            <a:pPr lvl="1"/>
            <a:r>
              <a:rPr lang="en-US" sz="2300" b="1" dirty="0"/>
              <a:t>So I took the thirty pieces of silver and threw them into the house of the Lord, to the potter</a:t>
            </a:r>
            <a:r>
              <a:rPr lang="en-US" sz="2300" dirty="0"/>
              <a:t>.</a:t>
            </a:r>
          </a:p>
          <a:p>
            <a:pPr lvl="1"/>
            <a:r>
              <a:rPr lang="en-US" sz="2300" dirty="0"/>
              <a:t>Annulling of the two covenants Favor and Union</a:t>
            </a:r>
          </a:p>
          <a:p>
            <a:r>
              <a:rPr lang="en-US" sz="2300" dirty="0"/>
              <a:t>11:15-17 An idol shepherd raised up</a:t>
            </a:r>
          </a:p>
          <a:p>
            <a:pPr lvl="1"/>
            <a:r>
              <a:rPr lang="en-US" sz="2300" dirty="0"/>
              <a:t>No care for the sheep</a:t>
            </a:r>
          </a:p>
          <a:p>
            <a:pPr lvl="1"/>
            <a:r>
              <a:rPr lang="en-US" sz="2300" dirty="0"/>
              <a:t>Will devour them</a:t>
            </a:r>
          </a:p>
          <a:p>
            <a:pPr lvl="1"/>
            <a:r>
              <a:rPr lang="en-US" sz="2300" dirty="0"/>
              <a:t>Woe pronounced on the idol shepherd</a:t>
            </a:r>
          </a:p>
          <a:p>
            <a:pPr lvl="1"/>
            <a:endParaRPr lang="en-US" sz="2300" dirty="0"/>
          </a:p>
          <a:p>
            <a:endParaRPr lang="en-US" sz="2300" dirty="0"/>
          </a:p>
        </p:txBody>
      </p:sp>
      <p:pic>
        <p:nvPicPr>
          <p:cNvPr id="6" name="Content Placeholder 5" descr="tissot-judas-returns-the-money-487x748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" b="20660"/>
          <a:stretch/>
        </p:blipFill>
        <p:spPr>
          <a:xfrm>
            <a:off x="115419" y="1269157"/>
            <a:ext cx="4019998" cy="4797595"/>
          </a:xfrm>
        </p:spPr>
      </p:pic>
    </p:spTree>
    <p:extLst>
      <p:ext uri="{BB962C8B-B14F-4D97-AF65-F5344CB8AC3E}">
        <p14:creationId xmlns:p14="http://schemas.microsoft.com/office/powerpoint/2010/main" val="1328655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fault-1464388078-64-we-are-almost-certainly-not-alone-in-the-univer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8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52" y="204848"/>
            <a:ext cx="1095921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Chapter 12 - 14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Second Oracle: “</a:t>
            </a:r>
            <a:r>
              <a:rPr lang="en-US" sz="3100" b="1" u="sng" dirty="0">
                <a:solidFill>
                  <a:srgbClr val="FFFFFF"/>
                </a:solidFill>
              </a:rPr>
              <a:t>On that Day</a:t>
            </a:r>
            <a:r>
              <a:rPr lang="en-US" sz="3100" dirty="0">
                <a:solidFill>
                  <a:srgbClr val="FFFFFF"/>
                </a:solidFill>
              </a:rPr>
              <a:t>”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906" y="1825626"/>
            <a:ext cx="11748093" cy="3996758"/>
          </a:xfrm>
        </p:spPr>
        <p:txBody>
          <a:bodyPr>
            <a:normAutofit/>
          </a:bodyPr>
          <a:lstStyle/>
          <a:p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one who declares all that follows is the one</a:t>
            </a:r>
          </a:p>
          <a:p>
            <a:pPr lvl="1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who stretched out the heavens</a:t>
            </a:r>
          </a:p>
          <a:p>
            <a:pPr lvl="1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Who founded the earth</a:t>
            </a:r>
          </a:p>
          <a:p>
            <a:pPr lvl="1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Who formed the spirit of man within him</a:t>
            </a:r>
          </a:p>
          <a:p>
            <a:pPr lvl="1"/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 is the LORD OF HOSTS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763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5555" y="1428575"/>
            <a:ext cx="8696446" cy="4369789"/>
          </a:xfrm>
        </p:spPr>
        <p:txBody>
          <a:bodyPr>
            <a:noAutofit/>
          </a:bodyPr>
          <a:lstStyle/>
          <a:p>
            <a:r>
              <a:rPr lang="en-US" dirty="0"/>
              <a:t>Judgement on the nations who war against Jerusalem</a:t>
            </a:r>
          </a:p>
          <a:p>
            <a:pPr lvl="1"/>
            <a:r>
              <a:rPr lang="en-US" dirty="0"/>
              <a:t>Jerusalem a cup of staggering to all the surrounding peoples</a:t>
            </a:r>
          </a:p>
          <a:p>
            <a:pPr lvl="1"/>
            <a:r>
              <a:rPr lang="en-US" dirty="0"/>
              <a:t>The clans of Judah like a blazing pot in the midst of wood</a:t>
            </a:r>
          </a:p>
          <a:p>
            <a:pPr lvl="1"/>
            <a:r>
              <a:rPr lang="en-US" dirty="0"/>
              <a:t>“I will destroy all the nations that come against Israel</a:t>
            </a:r>
          </a:p>
          <a:p>
            <a:r>
              <a:rPr lang="en-US" dirty="0"/>
              <a:t>Salvation/Cleansing for House of David and Jerusalem</a:t>
            </a:r>
          </a:p>
          <a:p>
            <a:pPr lvl="1"/>
            <a:r>
              <a:rPr lang="en-US" b="1" u="sng" dirty="0"/>
              <a:t>When they look on </a:t>
            </a:r>
            <a:r>
              <a:rPr lang="en-US" b="1" i="1" u="sng" dirty="0"/>
              <a:t>me</a:t>
            </a:r>
            <a:r>
              <a:rPr lang="en-US" b="1" u="sng" dirty="0"/>
              <a:t>, him whom they have pierced, they shall mourn for him</a:t>
            </a:r>
            <a:endParaRPr lang="en-US" sz="2800" dirty="0"/>
          </a:p>
          <a:p>
            <a:pPr lvl="1"/>
            <a:r>
              <a:rPr lang="en-US" dirty="0"/>
              <a:t>A fountain of cleansing opened for the house of David </a:t>
            </a:r>
          </a:p>
          <a:p>
            <a:pPr lvl="1"/>
            <a:r>
              <a:rPr lang="en-US" dirty="0"/>
              <a:t>Names of idols…spirit of uncleanness cut off from the land</a:t>
            </a:r>
          </a:p>
          <a:p>
            <a:r>
              <a:rPr lang="en-US" dirty="0"/>
              <a:t>The Shepherd struck and sheep scattered</a:t>
            </a:r>
          </a:p>
          <a:p>
            <a:pPr lvl="1"/>
            <a:r>
              <a:rPr lang="en-US" dirty="0"/>
              <a:t>The remnant refined and  will say “The Lord is my God”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19" y="77026"/>
            <a:ext cx="1095921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Chapter 12 - 14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Second Oracle: “</a:t>
            </a:r>
            <a:r>
              <a:rPr lang="en-US" sz="3100" b="1" u="sng" dirty="0">
                <a:solidFill>
                  <a:schemeClr val="tx1"/>
                </a:solidFill>
              </a:rPr>
              <a:t>On that Day</a:t>
            </a:r>
            <a:r>
              <a:rPr lang="en-US" sz="3100" dirty="0">
                <a:solidFill>
                  <a:schemeClr val="tx1"/>
                </a:solidFill>
              </a:rPr>
              <a:t>”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283F15E4-4F73-4B74-AAC2-36B7EDCC3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3" r="16701" b="12751"/>
          <a:stretch/>
        </p:blipFill>
        <p:spPr bwMode="auto">
          <a:xfrm>
            <a:off x="82859" y="1428575"/>
            <a:ext cx="3428892" cy="426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05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52" y="204848"/>
            <a:ext cx="1095921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Chapter 12 - 14</a:t>
            </a:r>
            <a:br>
              <a:rPr lang="en-US" dirty="0"/>
            </a:br>
            <a:r>
              <a:rPr lang="en-US" sz="3100" dirty="0"/>
              <a:t>Second Oracle: “</a:t>
            </a:r>
            <a:r>
              <a:rPr lang="en-US" sz="3100" b="1" dirty="0"/>
              <a:t>On that Day</a:t>
            </a:r>
            <a:r>
              <a:rPr lang="en-US" sz="3100" dirty="0"/>
              <a:t>”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614" y="1467150"/>
            <a:ext cx="11849823" cy="4537068"/>
          </a:xfrm>
        </p:spPr>
        <p:txBody>
          <a:bodyPr>
            <a:normAutofit/>
          </a:bodyPr>
          <a:lstStyle/>
          <a:p>
            <a:r>
              <a:rPr lang="en-US" dirty="0"/>
              <a:t>Jerusalem Besieged – a unique day</a:t>
            </a:r>
          </a:p>
          <a:p>
            <a:pPr lvl="1"/>
            <a:r>
              <a:rPr lang="en-US" dirty="0"/>
              <a:t>I will gather all the nations against Jerusalem to battle</a:t>
            </a:r>
          </a:p>
          <a:p>
            <a:pPr lvl="1"/>
            <a:r>
              <a:rPr lang="en-US" dirty="0"/>
              <a:t>Horrible things take place in Jerusalem – half of the city goes into exile</a:t>
            </a:r>
          </a:p>
          <a:p>
            <a:r>
              <a:rPr lang="en-US" dirty="0"/>
              <a:t>The Lord returns to the Mount of Olives as promised</a:t>
            </a:r>
          </a:p>
          <a:p>
            <a:pPr lvl="1"/>
            <a:r>
              <a:rPr lang="en-US" dirty="0"/>
              <a:t>Then the Lord my God will come, and all the holy ones with him.</a:t>
            </a:r>
          </a:p>
          <a:p>
            <a:pPr lvl="1"/>
            <a:r>
              <a:rPr lang="en-US" dirty="0"/>
              <a:t>Terrible plague falls on all those who wage war on Jerusalem</a:t>
            </a:r>
          </a:p>
          <a:p>
            <a:pPr lvl="1"/>
            <a:r>
              <a:rPr lang="en-US" dirty="0"/>
              <a:t>Mt of Olives splits, living waters flow out of Jerusalem, Jerusalem is raised up</a:t>
            </a:r>
          </a:p>
          <a:p>
            <a:r>
              <a:rPr lang="en-US" dirty="0"/>
              <a:t>The Lord will be king over all the earth</a:t>
            </a:r>
            <a:r>
              <a:rPr lang="mr-IN" dirty="0"/>
              <a:t>…</a:t>
            </a:r>
            <a:r>
              <a:rPr lang="en-US" dirty="0"/>
              <a:t>the Lord will be one and his name one.</a:t>
            </a:r>
          </a:p>
          <a:p>
            <a:pPr lvl="1"/>
            <a:r>
              <a:rPr lang="en-US" dirty="0"/>
              <a:t>Then everyone who survives of all the nations </a:t>
            </a:r>
            <a:r>
              <a:rPr lang="mr-IN" dirty="0"/>
              <a:t>…</a:t>
            </a:r>
            <a:r>
              <a:rPr lang="en-US" dirty="0"/>
              <a:t> go up year after year to </a:t>
            </a:r>
            <a:r>
              <a:rPr lang="en-US" b="1" u="sng" dirty="0"/>
              <a:t>worship the King, the Lord of hosts</a:t>
            </a:r>
            <a:r>
              <a:rPr lang="en-US" dirty="0"/>
              <a:t>, and to keep the Feast of Booths.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47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6568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“Holy to the Lord.”</a:t>
            </a:r>
            <a:br>
              <a:rPr lang="en-US" sz="4900" dirty="0"/>
            </a:br>
            <a:r>
              <a:rPr lang="en-US" sz="3600" b="1" dirty="0"/>
              <a:t>On that day</a:t>
            </a:r>
            <a:br>
              <a:rPr lang="en-US" sz="3600" dirty="0"/>
            </a:br>
            <a:br>
              <a:rPr lang="en-US" sz="3100" dirty="0"/>
            </a:br>
            <a:r>
              <a:rPr lang="en-US" sz="3100" dirty="0"/>
              <a:t>There shall no longer be ‘one who defiles’ in the house of the Lord of hosts.</a:t>
            </a:r>
          </a:p>
        </p:txBody>
      </p:sp>
      <p:pic>
        <p:nvPicPr>
          <p:cNvPr id="5" name="Content Placeholder 4" descr="Watch_3D_Animated_Version_Solomons_Temple-770x437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r="-12134"/>
          <a:stretch/>
        </p:blipFill>
        <p:spPr>
          <a:xfrm>
            <a:off x="2169918" y="2195495"/>
            <a:ext cx="7669998" cy="3996758"/>
          </a:xfrm>
        </p:spPr>
      </p:pic>
    </p:spTree>
    <p:extLst>
      <p:ext uri="{BB962C8B-B14F-4D97-AF65-F5344CB8AC3E}">
        <p14:creationId xmlns:p14="http://schemas.microsoft.com/office/powerpoint/2010/main" val="3163591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79462"/>
            <a:ext cx="12191999" cy="4315145"/>
          </a:xfrm>
        </p:spPr>
        <p:txBody>
          <a:bodyPr/>
          <a:lstStyle/>
          <a:p>
            <a:pPr algn="ctr"/>
            <a:r>
              <a:rPr lang="en-US" sz="5000" dirty="0"/>
              <a:t>Key Verse</a:t>
            </a:r>
            <a:br>
              <a:rPr lang="en-US" sz="5000" dirty="0"/>
            </a:br>
            <a:r>
              <a:rPr lang="en-US" sz="5000" dirty="0"/>
              <a:t>“Fear not, but let your hands be strong”</a:t>
            </a:r>
            <a:br>
              <a:rPr lang="en-US" sz="5000" dirty="0"/>
            </a:br>
            <a:r>
              <a:rPr lang="en-US" sz="4000" dirty="0"/>
              <a:t>Zechariah 8:13 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Key Phrase </a:t>
            </a:r>
            <a:r>
              <a:rPr lang="mr-IN" sz="4000" dirty="0"/>
              <a:t>–</a:t>
            </a:r>
            <a:r>
              <a:rPr lang="en-US" sz="4000" dirty="0"/>
              <a:t> “on that day”</a:t>
            </a:r>
            <a:br>
              <a:rPr lang="en-US" sz="40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74612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973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Prophecies fulfilled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Zech</a:t>
            </a:r>
            <a:r>
              <a:rPr lang="en-US" dirty="0"/>
              <a:t> 9:9  - John 12:14-15 just as it is written, “Fear not, daughter of Zion; behold, your king is coming, sitting on a donkey's colt!”</a:t>
            </a:r>
          </a:p>
          <a:p>
            <a:r>
              <a:rPr lang="en-US" dirty="0" err="1"/>
              <a:t>Zech</a:t>
            </a:r>
            <a:r>
              <a:rPr lang="en-US" dirty="0"/>
              <a:t> 11:12-13 </a:t>
            </a:r>
            <a:r>
              <a:rPr lang="mr-IN" dirty="0"/>
              <a:t>–</a:t>
            </a:r>
            <a:r>
              <a:rPr lang="en-US" dirty="0"/>
              <a:t> Matthew 27:9-10 Then was fulfilled what had been spoken by the prophet Jeremiah, saying, “And they took the thirty pieces of silver, the price of him on whom a price had been set by some of the sons of Israel, and they gave them for the potter's field, as the Lord directed me</a:t>
            </a:r>
          </a:p>
          <a:p>
            <a:r>
              <a:rPr lang="en-US" dirty="0" err="1"/>
              <a:t>Zech</a:t>
            </a:r>
            <a:r>
              <a:rPr lang="en-US" dirty="0"/>
              <a:t> 12:10 </a:t>
            </a:r>
            <a:r>
              <a:rPr lang="mr-IN" dirty="0"/>
              <a:t>–</a:t>
            </a:r>
            <a:r>
              <a:rPr lang="en-US" dirty="0"/>
              <a:t> John 19:37 And again another Scripture says, “They will look on him whom they have pierced.”</a:t>
            </a:r>
          </a:p>
        </p:txBody>
      </p:sp>
    </p:spTree>
    <p:extLst>
      <p:ext uri="{BB962C8B-B14F-4D97-AF65-F5344CB8AC3E}">
        <p14:creationId xmlns:p14="http://schemas.microsoft.com/office/powerpoint/2010/main" val="185993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0030" t="53464" r="15334" b="1619"/>
          <a:stretch/>
        </p:blipFill>
        <p:spPr>
          <a:xfrm>
            <a:off x="2488618" y="1062949"/>
            <a:ext cx="7203328" cy="49042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E616E51-1F37-45C9-A3AE-8557EAEF5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893" y="192519"/>
            <a:ext cx="10515600" cy="83078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Time of Zechariah</a:t>
            </a:r>
          </a:p>
        </p:txBody>
      </p:sp>
    </p:spTree>
    <p:extLst>
      <p:ext uri="{BB962C8B-B14F-4D97-AF65-F5344CB8AC3E}">
        <p14:creationId xmlns:p14="http://schemas.microsoft.com/office/powerpoint/2010/main" val="429313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God’s Charge / Man’s Opposition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67" y="1639756"/>
            <a:ext cx="11257948" cy="4355553"/>
          </a:xfrm>
        </p:spPr>
        <p:txBody>
          <a:bodyPr>
            <a:normAutofit/>
          </a:bodyPr>
          <a:lstStyle/>
          <a:p>
            <a:r>
              <a:rPr lang="en-US" dirty="0"/>
              <a:t>“Thus says Cyrus king of Persia: </a:t>
            </a:r>
            <a:r>
              <a:rPr lang="en-US" b="1" dirty="0"/>
              <a:t>The Lord, the God of heaven</a:t>
            </a:r>
            <a:r>
              <a:rPr lang="en-US" dirty="0"/>
              <a:t>, has given me all the kingdoms of the earth, and he </a:t>
            </a:r>
            <a:r>
              <a:rPr lang="en-US" b="1" dirty="0"/>
              <a:t>has charged me to build him a house at Jerusalem, which is in Judah</a:t>
            </a:r>
            <a:r>
              <a:rPr lang="en-US" dirty="0"/>
              <a:t>. Whoever is among you of all his people, may his God be with him, and let him go up to Jerusalem, which is in Judah, and </a:t>
            </a:r>
            <a:r>
              <a:rPr lang="en-US" b="1" dirty="0"/>
              <a:t>rebuild the house of the Lord, the God of Israel</a:t>
            </a:r>
            <a:r>
              <a:rPr lang="en-US" dirty="0"/>
              <a:t>—he is the God who is in Jerusalem.</a:t>
            </a:r>
          </a:p>
          <a:p>
            <a:endParaRPr lang="en-US" dirty="0"/>
          </a:p>
          <a:p>
            <a:r>
              <a:rPr lang="en-US" dirty="0" err="1"/>
              <a:t>Artaxerxes</a:t>
            </a:r>
            <a:r>
              <a:rPr lang="en-US" dirty="0"/>
              <a:t> - Therefore make </a:t>
            </a:r>
            <a:r>
              <a:rPr lang="en-US" b="1" dirty="0"/>
              <a:t>a decree that these men be made to cease</a:t>
            </a:r>
            <a:r>
              <a:rPr lang="en-US" dirty="0"/>
              <a:t>, and that this city be not rebuilt, until a decree is made by me. </a:t>
            </a:r>
            <a:r>
              <a:rPr lang="mr-IN" dirty="0"/>
              <a:t>…</a:t>
            </a:r>
            <a:r>
              <a:rPr lang="en-US" dirty="0"/>
              <a:t> </a:t>
            </a:r>
            <a:r>
              <a:rPr lang="en-US" b="1" dirty="0"/>
              <a:t>Then the work on the house of God</a:t>
            </a:r>
            <a:r>
              <a:rPr lang="en-US" dirty="0"/>
              <a:t> that is in Jerusalem </a:t>
            </a:r>
            <a:r>
              <a:rPr lang="en-US" b="1" dirty="0"/>
              <a:t>stopped</a:t>
            </a:r>
          </a:p>
        </p:txBody>
      </p:sp>
    </p:spTree>
    <p:extLst>
      <p:ext uri="{BB962C8B-B14F-4D97-AF65-F5344CB8AC3E}">
        <p14:creationId xmlns:p14="http://schemas.microsoft.com/office/powerpoint/2010/main" val="215008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Word From The Lord Of Hosts</a:t>
            </a:r>
            <a:br>
              <a:rPr lang="en-US" dirty="0"/>
            </a:br>
            <a:r>
              <a:rPr lang="en-US" sz="3200" dirty="0"/>
              <a:t>The word of the Lord came to the prophet Zechariah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802"/>
            <a:ext cx="10515600" cy="4289553"/>
          </a:xfrm>
        </p:spPr>
        <p:txBody>
          <a:bodyPr>
            <a:normAutofit/>
          </a:bodyPr>
          <a:lstStyle/>
          <a:p>
            <a:r>
              <a:rPr lang="en-US" dirty="0"/>
              <a:t>Haggai 1:4 “Is it a time for you yourselves to dwell in your paneled houses, </a:t>
            </a:r>
            <a:r>
              <a:rPr lang="en-US" b="1" dirty="0"/>
              <a:t>while this house lies in ruins</a:t>
            </a:r>
            <a:r>
              <a:rPr lang="en-US" dirty="0"/>
              <a:t>?</a:t>
            </a:r>
          </a:p>
          <a:p>
            <a:r>
              <a:rPr lang="en-US" dirty="0"/>
              <a:t>Ezra 5:1 -</a:t>
            </a:r>
            <a:r>
              <a:rPr lang="mr-IN" dirty="0"/>
              <a:t>…</a:t>
            </a:r>
            <a:r>
              <a:rPr lang="en-US" dirty="0"/>
              <a:t>Zechariah the son of </a:t>
            </a:r>
            <a:r>
              <a:rPr lang="en-US" dirty="0" err="1"/>
              <a:t>Iddo</a:t>
            </a:r>
            <a:r>
              <a:rPr lang="en-US" dirty="0"/>
              <a:t>, </a:t>
            </a:r>
            <a:r>
              <a:rPr lang="en-US" b="1" dirty="0"/>
              <a:t>prophesied to the Jews </a:t>
            </a:r>
            <a:r>
              <a:rPr lang="mr-IN" dirty="0"/>
              <a:t>…</a:t>
            </a:r>
            <a:r>
              <a:rPr lang="en-US" b="1" dirty="0"/>
              <a:t>in the name of the God of Israel </a:t>
            </a:r>
            <a:r>
              <a:rPr lang="mr-IN" dirty="0"/>
              <a:t>…</a:t>
            </a:r>
            <a:r>
              <a:rPr lang="en-US" dirty="0"/>
              <a:t> Then </a:t>
            </a:r>
            <a:r>
              <a:rPr lang="en-US" dirty="0" err="1"/>
              <a:t>Zerubbabel</a:t>
            </a:r>
            <a:r>
              <a:rPr lang="en-US" dirty="0"/>
              <a:t> </a:t>
            </a:r>
            <a:r>
              <a:rPr lang="mr-IN" dirty="0"/>
              <a:t>…</a:t>
            </a:r>
            <a:r>
              <a:rPr lang="en-US" b="1" dirty="0"/>
              <a:t>began to rebuild the house of God that is in Jerusalem</a:t>
            </a:r>
            <a:r>
              <a:rPr lang="en-US" dirty="0"/>
              <a:t>, 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Ezra 6:14 And the elders of the Jews </a:t>
            </a:r>
            <a:r>
              <a:rPr lang="en-US" b="1" dirty="0"/>
              <a:t>built and prospered </a:t>
            </a:r>
            <a:r>
              <a:rPr lang="en-US" dirty="0"/>
              <a:t>through the prophesying of Haggai the prophet and Zechariah the son of </a:t>
            </a:r>
            <a:r>
              <a:rPr lang="en-US" dirty="0" err="1"/>
              <a:t>Iddo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Acts 5:29 We ought to obey God rather than men.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3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timeline of ezra nehemiah haggai zechariah">
            <a:extLst>
              <a:ext uri="{FF2B5EF4-FFF2-40B4-BE49-F238E27FC236}">
                <a16:creationId xmlns:a16="http://schemas.microsoft.com/office/drawing/2014/main" id="{76571B5F-8BFE-4DB5-B470-C936FA54B4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06" y="0"/>
            <a:ext cx="8712166" cy="6205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4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31" y="10621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Who was Zechariah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531" y="1677677"/>
            <a:ext cx="10703354" cy="4169684"/>
          </a:xfrm>
        </p:spPr>
        <p:txBody>
          <a:bodyPr/>
          <a:lstStyle/>
          <a:p>
            <a:r>
              <a:rPr lang="en-US" dirty="0"/>
              <a:t>A priest </a:t>
            </a:r>
            <a:r>
              <a:rPr lang="mr-IN" dirty="0"/>
              <a:t>–</a:t>
            </a:r>
            <a:r>
              <a:rPr lang="en-US" dirty="0"/>
              <a:t> Nehemiah 12:16</a:t>
            </a:r>
          </a:p>
          <a:p>
            <a:pPr lvl="1"/>
            <a:r>
              <a:rPr lang="en-US" dirty="0"/>
              <a:t>Son of </a:t>
            </a:r>
            <a:r>
              <a:rPr lang="en-US" dirty="0" err="1"/>
              <a:t>Berechiah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Jehovah Blesses</a:t>
            </a:r>
          </a:p>
          <a:p>
            <a:pPr lvl="1"/>
            <a:r>
              <a:rPr lang="en-US" dirty="0"/>
              <a:t>Son of </a:t>
            </a:r>
            <a:r>
              <a:rPr lang="en-US" dirty="0" err="1"/>
              <a:t>Iddo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The appointed time</a:t>
            </a:r>
          </a:p>
          <a:p>
            <a:r>
              <a:rPr lang="en-US" dirty="0"/>
              <a:t>Zechariah means</a:t>
            </a:r>
            <a:r>
              <a:rPr lang="mr-IN" dirty="0"/>
              <a:t>–</a:t>
            </a:r>
            <a:r>
              <a:rPr lang="en-US" dirty="0"/>
              <a:t> Jehovah remembers</a:t>
            </a:r>
          </a:p>
          <a:p>
            <a:r>
              <a:rPr lang="en-US" dirty="0"/>
              <a:t>He came up with </a:t>
            </a:r>
            <a:r>
              <a:rPr lang="en-US" dirty="0" err="1"/>
              <a:t>Zerubbabel</a:t>
            </a:r>
            <a:r>
              <a:rPr lang="en-US" dirty="0"/>
              <a:t> in the first return to Jerusalem</a:t>
            </a:r>
          </a:p>
          <a:p>
            <a:r>
              <a:rPr lang="en-US" dirty="0"/>
              <a:t>Quoted often in the New Testament</a:t>
            </a:r>
          </a:p>
          <a:p>
            <a:pPr lvl="1"/>
            <a:r>
              <a:rPr lang="en-US" dirty="0"/>
              <a:t>Direct quotes and allusions </a:t>
            </a:r>
            <a:r>
              <a:rPr lang="mr-IN" dirty="0"/>
              <a:t>–</a:t>
            </a:r>
            <a:r>
              <a:rPr lang="en-US" dirty="0"/>
              <a:t> some estimate 54 passages from Zechariah in 67 places in the New Testament</a:t>
            </a:r>
          </a:p>
          <a:p>
            <a:r>
              <a:rPr lang="en-US" dirty="0"/>
              <a:t>LORD of Hosts </a:t>
            </a:r>
            <a:r>
              <a:rPr lang="mr-IN" dirty="0"/>
              <a:t>–</a:t>
            </a:r>
            <a:r>
              <a:rPr lang="en-US" dirty="0"/>
              <a:t> 46x </a:t>
            </a:r>
            <a:r>
              <a:rPr lang="mr-IN" dirty="0"/>
              <a:t>–</a:t>
            </a:r>
            <a:r>
              <a:rPr lang="en-US" dirty="0"/>
              <a:t> Jehovah of that which goes forth (warfare)</a:t>
            </a:r>
          </a:p>
        </p:txBody>
      </p:sp>
    </p:spTree>
    <p:extLst>
      <p:ext uri="{BB962C8B-B14F-4D97-AF65-F5344CB8AC3E}">
        <p14:creationId xmlns:p14="http://schemas.microsoft.com/office/powerpoint/2010/main" val="893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Purpose of Zechariah</a:t>
            </a:r>
          </a:p>
        </p:txBody>
      </p:sp>
    </p:spTree>
    <p:extLst>
      <p:ext uri="{BB962C8B-B14F-4D97-AF65-F5344CB8AC3E}">
        <p14:creationId xmlns:p14="http://schemas.microsoft.com/office/powerpoint/2010/main" val="1031096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GH Summer Series - PowerPoint Template  v2[1815] [Read-Only]" id="{DF0A74BA-4EB7-4AFF-950F-ECC70FE0CCC7}" vid="{F02D7AFD-FB75-434D-8616-75B26A7316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32111</TotalTime>
  <Words>1887</Words>
  <Application>Microsoft Office PowerPoint</Application>
  <PresentationFormat>Widescreen</PresentationFormat>
  <Paragraphs>248</Paragraphs>
  <Slides>37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Garamond</vt:lpstr>
      <vt:lpstr>Mangal</vt:lpstr>
      <vt:lpstr>Tahoma</vt:lpstr>
      <vt:lpstr>Wingdings 2</vt:lpstr>
      <vt:lpstr>Office Theme</vt:lpstr>
      <vt:lpstr>PowerPoint Presentation</vt:lpstr>
      <vt:lpstr>Historical Background</vt:lpstr>
      <vt:lpstr>PowerPoint Presentation</vt:lpstr>
      <vt:lpstr>Time of Zechariah</vt:lpstr>
      <vt:lpstr>God’s Charge / Man’s Opposition</vt:lpstr>
      <vt:lpstr>A Word From The Lord Of Hosts The word of the Lord came to the prophet Zechariah</vt:lpstr>
      <vt:lpstr>PowerPoint Presentation</vt:lpstr>
      <vt:lpstr>Who was Zechariah</vt:lpstr>
      <vt:lpstr>Purpose of Zechariah</vt:lpstr>
      <vt:lpstr>Purpose of Zechariah</vt:lpstr>
      <vt:lpstr>Themes in Zechariah</vt:lpstr>
      <vt:lpstr>       Overview of Zechariah Call to return   -1:1-1:6 Visions of Hope  -1:7-6:17 Call to Holiness  -7:1-8:23 Oracles  of the Future -9:1-14:21</vt:lpstr>
      <vt:lpstr> Chapters 1-6 Visions from the Lord of Hosts Nine in one night</vt:lpstr>
      <vt:lpstr>The themes of the Visions of Zechariah For all the promises of God in him are yea, and in him Amen, unto the glory of God</vt:lpstr>
      <vt:lpstr>The Man in the Myrtle trees And the Lord answered gracious and comforting words </vt:lpstr>
      <vt:lpstr>Judgment of the Nations that Scattered Israel The Lord of Hosts is jealous for His people</vt:lpstr>
      <vt:lpstr>The Measuring of Jerusalem Promise of prosperity</vt:lpstr>
      <vt:lpstr>Joshua a Picture of Salvation a brand plucked from the fire</vt:lpstr>
      <vt:lpstr>The Golden Lampstand  Not by might, nor by power, but by my Spirit, says the Lord of Hosts</vt:lpstr>
      <vt:lpstr>The Flying Scroll Personal judgment</vt:lpstr>
      <vt:lpstr>Woman in the Basket Iniquity in all the land removed</vt:lpstr>
      <vt:lpstr>The Four Chariots  Rest brought to God’s Spirit on the earth</vt:lpstr>
      <vt:lpstr>The Crown of Gold and Silver The Branch shall build the temple and rule</vt:lpstr>
      <vt:lpstr>Would these visions have encouraged you to continue to build the Temple of God.  It did these people!</vt:lpstr>
      <vt:lpstr>Chapters 7-8 From fasting and sorrow  to feasting and gladness</vt:lpstr>
      <vt:lpstr>Chapter 7-8 A little Chiasm in the middle</vt:lpstr>
      <vt:lpstr>Chapters 9-14 The Return of the King</vt:lpstr>
      <vt:lpstr>Chapter 9 First Oracle: The first and second coming of the Great Shepherd</vt:lpstr>
      <vt:lpstr>Chapter 10 First Oracle: The care of the Lord for His flock</vt:lpstr>
      <vt:lpstr>Chapter 11 First Oracle: Rejection of the Good Shepherd</vt:lpstr>
      <vt:lpstr>Chapter 12 - 14 Second Oracle: “On that Day” </vt:lpstr>
      <vt:lpstr>Chapter 12 - 14 Second Oracle: “On that Day” </vt:lpstr>
      <vt:lpstr>Chapter 12 - 14 Second Oracle: “On that Day” </vt:lpstr>
      <vt:lpstr>“Holy to the Lord.” On that day  There shall no longer be ‘one who defiles’ in the house of the Lord of hosts.</vt:lpstr>
      <vt:lpstr>Key Verse “Fear not, but let your hands be strong” Zechariah 8:13   Key Phrase – “on that day” </vt:lpstr>
      <vt:lpstr>PowerPoint Presentation</vt:lpstr>
      <vt:lpstr>Prophecies fulfilled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Dennison</dc:creator>
  <cp:lastModifiedBy>Joseph Henkel</cp:lastModifiedBy>
  <cp:revision>254</cp:revision>
  <dcterms:created xsi:type="dcterms:W3CDTF">2018-06-13T00:25:10Z</dcterms:created>
  <dcterms:modified xsi:type="dcterms:W3CDTF">2018-09-13T22:28:20Z</dcterms:modified>
</cp:coreProperties>
</file>