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56" r:id="rId1"/>
    <p:sldMasterId id="2147483771" r:id="rId2"/>
    <p:sldMasterId id="2147483788" r:id="rId3"/>
  </p:sldMasterIdLst>
  <p:notesMasterIdLst>
    <p:notesMasterId r:id="rId104"/>
  </p:notesMasterIdLst>
  <p:handoutMasterIdLst>
    <p:handoutMasterId r:id="rId105"/>
  </p:handoutMasterIdLst>
  <p:sldIdLst>
    <p:sldId id="276" r:id="rId4"/>
    <p:sldId id="289" r:id="rId5"/>
    <p:sldId id="581" r:id="rId6"/>
    <p:sldId id="257" r:id="rId7"/>
    <p:sldId id="279" r:id="rId8"/>
    <p:sldId id="584" r:id="rId9"/>
    <p:sldId id="585" r:id="rId10"/>
    <p:sldId id="586" r:id="rId11"/>
    <p:sldId id="281" r:id="rId12"/>
    <p:sldId id="517" r:id="rId13"/>
    <p:sldId id="542" r:id="rId14"/>
    <p:sldId id="356" r:id="rId15"/>
    <p:sldId id="543" r:id="rId16"/>
    <p:sldId id="515" r:id="rId17"/>
    <p:sldId id="265" r:id="rId18"/>
    <p:sldId id="501" r:id="rId19"/>
    <p:sldId id="568" r:id="rId20"/>
    <p:sldId id="541" r:id="rId21"/>
    <p:sldId id="569" r:id="rId22"/>
    <p:sldId id="587" r:id="rId23"/>
    <p:sldId id="589" r:id="rId24"/>
    <p:sldId id="588" r:id="rId25"/>
    <p:sldId id="590" r:id="rId26"/>
    <p:sldId id="520" r:id="rId27"/>
    <p:sldId id="591" r:id="rId28"/>
    <p:sldId id="525" r:id="rId29"/>
    <p:sldId id="267" r:id="rId30"/>
    <p:sldId id="315" r:id="rId31"/>
    <p:sldId id="544" r:id="rId32"/>
    <p:sldId id="554" r:id="rId33"/>
    <p:sldId id="553" r:id="rId34"/>
    <p:sldId id="552" r:id="rId35"/>
    <p:sldId id="551" r:id="rId36"/>
    <p:sldId id="546" r:id="rId37"/>
    <p:sldId id="555" r:id="rId38"/>
    <p:sldId id="547" r:id="rId39"/>
    <p:sldId id="548" r:id="rId40"/>
    <p:sldId id="557" r:id="rId41"/>
    <p:sldId id="556" r:id="rId42"/>
    <p:sldId id="549" r:id="rId43"/>
    <p:sldId id="545" r:id="rId44"/>
    <p:sldId id="268" r:id="rId45"/>
    <p:sldId id="283" r:id="rId46"/>
    <p:sldId id="264" r:id="rId47"/>
    <p:sldId id="355" r:id="rId48"/>
    <p:sldId id="518" r:id="rId49"/>
    <p:sldId id="474" r:id="rId50"/>
    <p:sldId id="563" r:id="rId51"/>
    <p:sldId id="522" r:id="rId52"/>
    <p:sldId id="562" r:id="rId53"/>
    <p:sldId id="558" r:id="rId54"/>
    <p:sldId id="559" r:id="rId55"/>
    <p:sldId id="560" r:id="rId56"/>
    <p:sldId id="533" r:id="rId57"/>
    <p:sldId id="488" r:id="rId58"/>
    <p:sldId id="498" r:id="rId59"/>
    <p:sldId id="497" r:id="rId60"/>
    <p:sldId id="496" r:id="rId61"/>
    <p:sldId id="495" r:id="rId62"/>
    <p:sldId id="494" r:id="rId63"/>
    <p:sldId id="493" r:id="rId64"/>
    <p:sldId id="492" r:id="rId65"/>
    <p:sldId id="491" r:id="rId66"/>
    <p:sldId id="490" r:id="rId67"/>
    <p:sldId id="489" r:id="rId68"/>
    <p:sldId id="500" r:id="rId69"/>
    <p:sldId id="269" r:id="rId70"/>
    <p:sldId id="272" r:id="rId71"/>
    <p:sldId id="513" r:id="rId72"/>
    <p:sldId id="514" r:id="rId73"/>
    <p:sldId id="593" r:id="rId74"/>
    <p:sldId id="594" r:id="rId75"/>
    <p:sldId id="596" r:id="rId76"/>
    <p:sldId id="597" r:id="rId77"/>
    <p:sldId id="598" r:id="rId78"/>
    <p:sldId id="599" r:id="rId79"/>
    <p:sldId id="600" r:id="rId80"/>
    <p:sldId id="524" r:id="rId81"/>
    <p:sldId id="601" r:id="rId82"/>
    <p:sldId id="602" r:id="rId83"/>
    <p:sldId id="411" r:id="rId84"/>
    <p:sldId id="412" r:id="rId85"/>
    <p:sldId id="532" r:id="rId86"/>
    <p:sldId id="526" r:id="rId87"/>
    <p:sldId id="503" r:id="rId88"/>
    <p:sldId id="527" r:id="rId89"/>
    <p:sldId id="573" r:id="rId90"/>
    <p:sldId id="528" r:id="rId91"/>
    <p:sldId id="529" r:id="rId92"/>
    <p:sldId id="530" r:id="rId93"/>
    <p:sldId id="531" r:id="rId94"/>
    <p:sldId id="270" r:id="rId95"/>
    <p:sldId id="510" r:id="rId96"/>
    <p:sldId id="540" r:id="rId97"/>
    <p:sldId id="523" r:id="rId98"/>
    <p:sldId id="512" r:id="rId99"/>
    <p:sldId id="506" r:id="rId100"/>
    <p:sldId id="358" r:id="rId101"/>
    <p:sldId id="413" r:id="rId102"/>
    <p:sldId id="260" r:id="rId10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0D15"/>
    <a:srgbClr val="4E1827"/>
    <a:srgbClr val="280B1D"/>
    <a:srgbClr val="7B575B"/>
    <a:srgbClr val="FFFFFF"/>
    <a:srgbClr val="2C2C2C"/>
    <a:srgbClr val="272727"/>
    <a:srgbClr val="2D2D2D"/>
    <a:srgbClr val="2D111F"/>
    <a:srgbClr val="04B9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31" autoAdjust="0"/>
    <p:restoredTop sz="95149" autoAdjust="0"/>
  </p:normalViewPr>
  <p:slideViewPr>
    <p:cSldViewPr snapToGrid="0">
      <p:cViewPr varScale="1">
        <p:scale>
          <a:sx n="82" d="100"/>
          <a:sy n="82" d="100"/>
        </p:scale>
        <p:origin x="518"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36115"/>
    </p:cViewPr>
  </p:sorterViewPr>
  <p:notesViewPr>
    <p:cSldViewPr snapToGrid="0">
      <p:cViewPr varScale="1">
        <p:scale>
          <a:sx n="63" d="100"/>
          <a:sy n="63" d="100"/>
        </p:scale>
        <p:origin x="313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07" Type="http://schemas.openxmlformats.org/officeDocument/2006/relationships/viewProps" Target="viewProps.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slide" Target="slides/slide99.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tableStyles" Target="tableStyle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EEDC3A7-A8C6-4A4F-B496-B3D8DA76CF8F}" type="datetimeFigureOut">
              <a:rPr lang="en-US" smtClean="0"/>
              <a:t>8/8/2018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01976F-AD54-40D0-96E5-300EC0F8FB46}" type="slidenum">
              <a:rPr lang="en-US" smtClean="0"/>
              <a:t>‹#›</a:t>
            </a:fld>
            <a:endParaRPr lang="en-US"/>
          </a:p>
        </p:txBody>
      </p:sp>
    </p:spTree>
    <p:extLst>
      <p:ext uri="{BB962C8B-B14F-4D97-AF65-F5344CB8AC3E}">
        <p14:creationId xmlns:p14="http://schemas.microsoft.com/office/powerpoint/2010/main" val="20467766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7BCD66-204D-48BF-807A-8BD886E55C85}" type="datetimeFigureOut">
              <a:rPr lang="en-US" smtClean="0"/>
              <a:t>8/8/2018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E1B8E8-5E14-41B0-879D-4CC6BF1BFF0A}" type="slidenum">
              <a:rPr lang="en-US" smtClean="0"/>
              <a:t>‹#›</a:t>
            </a:fld>
            <a:endParaRPr lang="en-US"/>
          </a:p>
        </p:txBody>
      </p:sp>
    </p:spTree>
    <p:extLst>
      <p:ext uri="{BB962C8B-B14F-4D97-AF65-F5344CB8AC3E}">
        <p14:creationId xmlns:p14="http://schemas.microsoft.com/office/powerpoint/2010/main" val="3142049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Egypt withdrew from the Levant, but continued to influence politics.</a:t>
            </a:r>
          </a:p>
        </p:txBody>
      </p:sp>
      <p:sp>
        <p:nvSpPr>
          <p:cNvPr id="4" name="Slide Number Placeholder 3"/>
          <p:cNvSpPr>
            <a:spLocks noGrp="1"/>
          </p:cNvSpPr>
          <p:nvPr>
            <p:ph type="sldNum" sz="quarter" idx="10"/>
          </p:nvPr>
        </p:nvSpPr>
        <p:spPr/>
        <p:txBody>
          <a:bodyPr/>
          <a:lstStyle/>
          <a:p>
            <a:fld id="{65E1B8E8-5E14-41B0-879D-4CC6BF1BFF0A}" type="slidenum">
              <a:rPr lang="en-US" smtClean="0"/>
              <a:t>6</a:t>
            </a:fld>
            <a:endParaRPr lang="en-US"/>
          </a:p>
        </p:txBody>
      </p:sp>
    </p:spTree>
    <p:extLst>
      <p:ext uri="{BB962C8B-B14F-4D97-AF65-F5344CB8AC3E}">
        <p14:creationId xmlns:p14="http://schemas.microsoft.com/office/powerpoint/2010/main" val="294781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Zechariah 11:13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E1B8E8-5E14-41B0-879D-4CC6BF1BF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1175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Zechariah 11:13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E1B8E8-5E14-41B0-879D-4CC6BF1BF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800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E1B8E8-5E14-41B0-879D-4CC6BF1BF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3049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E1B8E8-5E14-41B0-879D-4CC6BF1BF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4790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gn="l"/>
            <a:r>
              <a:rPr lang="en-US" sz="3600" dirty="0">
                <a:effectLst>
                  <a:outerShdw blurRad="38100" dist="38100" dir="2700000" algn="tl">
                    <a:srgbClr val="000000">
                      <a:alpha val="43137"/>
                    </a:srgbClr>
                  </a:outerShdw>
                </a:effectLst>
              </a:rPr>
              <a:t>Jeremiah prophesied its emergence under Nabopolassar, its expansion under his son Nebuchadnezzar, and its end (which Daniel saw)</a:t>
            </a:r>
          </a:p>
        </p:txBody>
      </p:sp>
      <p:sp>
        <p:nvSpPr>
          <p:cNvPr id="4" name="Slide Number Placeholder 3"/>
          <p:cNvSpPr>
            <a:spLocks noGrp="1"/>
          </p:cNvSpPr>
          <p:nvPr>
            <p:ph type="sldNum" sz="quarter" idx="10"/>
          </p:nvPr>
        </p:nvSpPr>
        <p:spPr/>
        <p:txBody>
          <a:bodyPr/>
          <a:lstStyle/>
          <a:p>
            <a:fld id="{65E1B8E8-5E14-41B0-879D-4CC6BF1BFF0A}" type="slidenum">
              <a:rPr lang="en-US" smtClean="0"/>
              <a:t>7</a:t>
            </a:fld>
            <a:endParaRPr lang="en-US"/>
          </a:p>
        </p:txBody>
      </p:sp>
    </p:spTree>
    <p:extLst>
      <p:ext uri="{BB962C8B-B14F-4D97-AF65-F5344CB8AC3E}">
        <p14:creationId xmlns:p14="http://schemas.microsoft.com/office/powerpoint/2010/main" val="3609649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gn="l"/>
            <a:r>
              <a:rPr lang="en-US" sz="3600" dirty="0">
                <a:effectLst>
                  <a:outerShdw blurRad="38100" dist="38100" dir="2700000" algn="tl">
                    <a:srgbClr val="000000">
                      <a:alpha val="43137"/>
                    </a:srgbClr>
                  </a:outerShdw>
                </a:effectLst>
              </a:rPr>
              <a:t>Jeremiah prophesied its emergence under Nabopolassar, its expansion under his son Nebuchadnezzar, and its end (which Daniel saw)</a:t>
            </a:r>
          </a:p>
        </p:txBody>
      </p:sp>
      <p:sp>
        <p:nvSpPr>
          <p:cNvPr id="4" name="Slide Number Placeholder 3"/>
          <p:cNvSpPr>
            <a:spLocks noGrp="1"/>
          </p:cNvSpPr>
          <p:nvPr>
            <p:ph type="sldNum" sz="quarter" idx="10"/>
          </p:nvPr>
        </p:nvSpPr>
        <p:spPr/>
        <p:txBody>
          <a:bodyPr/>
          <a:lstStyle/>
          <a:p>
            <a:fld id="{65E1B8E8-5E14-41B0-879D-4CC6BF1BFF0A}" type="slidenum">
              <a:rPr lang="en-US" smtClean="0"/>
              <a:t>8</a:t>
            </a:fld>
            <a:endParaRPr lang="en-US"/>
          </a:p>
        </p:txBody>
      </p:sp>
    </p:spTree>
    <p:extLst>
      <p:ext uri="{BB962C8B-B14F-4D97-AF65-F5344CB8AC3E}">
        <p14:creationId xmlns:p14="http://schemas.microsoft.com/office/powerpoint/2010/main" val="3423786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outerShdw blurRad="38100" dist="38100" dir="2700000" algn="tl">
                    <a:srgbClr val="000000">
                      <a:alpha val="43137"/>
                    </a:srgbClr>
                  </a:outerShdw>
                </a:effectLst>
              </a:rPr>
              <a:t>The downward slide of the nation continues unabated through a succession of four godless kings.  Jehoiakim 609-598 BC.</a:t>
            </a:r>
          </a:p>
          <a:p>
            <a:endParaRPr lang="en-US" dirty="0"/>
          </a:p>
        </p:txBody>
      </p:sp>
      <p:sp>
        <p:nvSpPr>
          <p:cNvPr id="4" name="Slide Number Placeholder 3"/>
          <p:cNvSpPr>
            <a:spLocks noGrp="1"/>
          </p:cNvSpPr>
          <p:nvPr>
            <p:ph type="sldNum" sz="quarter" idx="10"/>
          </p:nvPr>
        </p:nvSpPr>
        <p:spPr/>
        <p:txBody>
          <a:bodyPr/>
          <a:lstStyle/>
          <a:p>
            <a:fld id="{65E1B8E8-5E14-41B0-879D-4CC6BF1BFF0A}" type="slidenum">
              <a:rPr lang="en-US" smtClean="0"/>
              <a:t>17</a:t>
            </a:fld>
            <a:endParaRPr lang="en-US"/>
          </a:p>
        </p:txBody>
      </p:sp>
    </p:spTree>
    <p:extLst>
      <p:ext uri="{BB962C8B-B14F-4D97-AF65-F5344CB8AC3E}">
        <p14:creationId xmlns:p14="http://schemas.microsoft.com/office/powerpoint/2010/main" val="1994029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rPr>
              <a:t>Lament for the sins of Judah in seven sections:  1. (2); 2. (3–6); 3. (7–10); 4. (11–13); 5. (14–17:18); 6. (17:19–20); 7. (21–24)</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rPr>
              <a:t>Review of surrounding nations, foreseeing their destruction and future blessing, in two sections:  1. (46–49); 2. (25); with an historical appendix of three sections, 1. (26); 2. (27); 3. (28, 29)</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rPr>
              <a:t>Hope of restoration and blessing in two sections:  1. (30, 31); 2. (32,33); to which is added an historical appendix in three sections:  1. (34:1–7); 2. (34:8-22); 3. (35)</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rPr>
              <a:t>Conclusion in two sections:  1. (36); 2. (45)</a:t>
            </a:r>
          </a:p>
          <a:p>
            <a:endParaRPr lang="en-US" dirty="0"/>
          </a:p>
        </p:txBody>
      </p:sp>
      <p:sp>
        <p:nvSpPr>
          <p:cNvPr id="4" name="Slide Number Placeholder 3"/>
          <p:cNvSpPr>
            <a:spLocks noGrp="1"/>
          </p:cNvSpPr>
          <p:nvPr>
            <p:ph type="sldNum" sz="quarter" idx="10"/>
          </p:nvPr>
        </p:nvSpPr>
        <p:spPr/>
        <p:txBody>
          <a:bodyPr/>
          <a:lstStyle/>
          <a:p>
            <a:fld id="{65E1B8E8-5E14-41B0-879D-4CC6BF1BFF0A}" type="slidenum">
              <a:rPr lang="en-US" smtClean="0"/>
              <a:t>28</a:t>
            </a:fld>
            <a:endParaRPr lang="en-US"/>
          </a:p>
        </p:txBody>
      </p:sp>
    </p:spTree>
    <p:extLst>
      <p:ext uri="{BB962C8B-B14F-4D97-AF65-F5344CB8AC3E}">
        <p14:creationId xmlns:p14="http://schemas.microsoft.com/office/powerpoint/2010/main" val="3646545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Zechariah 11:13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E1B8E8-5E14-41B0-879D-4CC6BF1BF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6258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Zechariah 11:13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E1B8E8-5E14-41B0-879D-4CC6BF1BF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6258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Zechariah 11:13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E1B8E8-5E14-41B0-879D-4CC6BF1BF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0026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Zechariah 11:13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E1B8E8-5E14-41B0-879D-4CC6BF1BF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09560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Alternativ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029552" y="2176952"/>
            <a:ext cx="6132897" cy="840230"/>
          </a:xfrm>
          <a:noFill/>
        </p:spPr>
        <p:txBody>
          <a:bodyPr wrap="square" rtlCol="0">
            <a:spAutoFit/>
          </a:bodyPr>
          <a:lstStyle>
            <a:lvl1pPr marL="0" indent="0" algn="ctr">
              <a:buNone/>
              <a:defRPr lang="en-US" sz="5400" b="1" dirty="0">
                <a:solidFill>
                  <a:srgbClr val="290D15"/>
                </a:solidFill>
                <a:effectLst/>
                <a:latin typeface="Tahoma" panose="020B0604030504040204" pitchFamily="34" charset="0"/>
                <a:ea typeface="Tahoma" panose="020B0604030504040204" pitchFamily="34" charset="0"/>
                <a:cs typeface="Tahoma" panose="020B0604030504040204" pitchFamily="34" charset="0"/>
              </a:defRPr>
            </a:lvl1pPr>
          </a:lstStyle>
          <a:p>
            <a:pPr marL="0" lvl="0" algn="ctr"/>
            <a:r>
              <a:rPr lang="en-US" dirty="0"/>
              <a:t>Click to add topic</a:t>
            </a:r>
          </a:p>
        </p:txBody>
      </p:sp>
      <p:sp>
        <p:nvSpPr>
          <p:cNvPr id="6" name="Slide Number Placeholder 5"/>
          <p:cNvSpPr>
            <a:spLocks noGrp="1"/>
          </p:cNvSpPr>
          <p:nvPr>
            <p:ph type="sldNum" sz="quarter" idx="12"/>
          </p:nvPr>
        </p:nvSpPr>
        <p:spPr/>
        <p:txBody>
          <a:bodyPr/>
          <a:lstStyle/>
          <a:p>
            <a:fld id="{261B695E-1B82-42F8-9A5B-D17D304A0F45}" type="slidenum">
              <a:rPr lang="en-US" smtClean="0"/>
              <a:t>‹#›</a:t>
            </a:fld>
            <a:endParaRPr lang="en-US"/>
          </a:p>
        </p:txBody>
      </p:sp>
      <p:sp>
        <p:nvSpPr>
          <p:cNvPr id="19" name="Text Placeholder 18"/>
          <p:cNvSpPr>
            <a:spLocks noGrp="1"/>
          </p:cNvSpPr>
          <p:nvPr>
            <p:ph type="body" sz="quarter" idx="13" hasCustomPrompt="1"/>
          </p:nvPr>
        </p:nvSpPr>
        <p:spPr>
          <a:xfrm>
            <a:off x="3029552" y="3052883"/>
            <a:ext cx="6132896" cy="473075"/>
          </a:xfrm>
        </p:spPr>
        <p:txBody>
          <a:bodyPr>
            <a:noAutofit/>
          </a:bodyPr>
          <a:lstStyle>
            <a:lvl1pPr marL="0" indent="0" algn="ctr">
              <a:spcBef>
                <a:spcPts val="0"/>
              </a:spcBef>
              <a:buNone/>
              <a:defRPr sz="4000" baseline="0">
                <a:solidFill>
                  <a:srgbClr val="290D15"/>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defRPr>
            </a:lvl1pPr>
          </a:lstStyle>
          <a:p>
            <a:pPr lvl="0"/>
            <a:r>
              <a:rPr lang="en-US" dirty="0"/>
              <a:t>Click to add speaker</a:t>
            </a:r>
          </a:p>
        </p:txBody>
      </p:sp>
      <p:sp>
        <p:nvSpPr>
          <p:cNvPr id="2" name="TextBox 1"/>
          <p:cNvSpPr txBox="1"/>
          <p:nvPr userDrawn="1"/>
        </p:nvSpPr>
        <p:spPr>
          <a:xfrm>
            <a:off x="269765" y="805650"/>
            <a:ext cx="8165431" cy="707886"/>
          </a:xfrm>
          <a:prstGeom prst="rect">
            <a:avLst/>
          </a:prstGeom>
          <a:noFill/>
        </p:spPr>
        <p:txBody>
          <a:bodyPr wrap="square" rtlCol="0">
            <a:spAutoFit/>
          </a:bodyPr>
          <a:lstStyle/>
          <a:p>
            <a:pPr algn="l"/>
            <a:r>
              <a:rPr lang="en-US" sz="4000" b="1" dirty="0">
                <a:solidFill>
                  <a:srgbClr val="290D15"/>
                </a:solidFill>
                <a:effectLst/>
                <a:latin typeface="Tahoma" panose="020B0604030504040204" pitchFamily="34" charset="0"/>
                <a:ea typeface="Tahoma" panose="020B0604030504040204" pitchFamily="34" charset="0"/>
                <a:cs typeface="Tahoma" panose="020B0604030504040204" pitchFamily="34" charset="0"/>
              </a:rPr>
              <a:t>The Minor Prophets</a:t>
            </a:r>
          </a:p>
        </p:txBody>
      </p:sp>
      <p:sp>
        <p:nvSpPr>
          <p:cNvPr id="13" name="TextBox 12"/>
          <p:cNvSpPr txBox="1"/>
          <p:nvPr userDrawn="1"/>
        </p:nvSpPr>
        <p:spPr>
          <a:xfrm>
            <a:off x="269765" y="363041"/>
            <a:ext cx="9169400" cy="584775"/>
          </a:xfrm>
          <a:prstGeom prst="rect">
            <a:avLst/>
          </a:prstGeom>
          <a:noFill/>
          <a:ln w="38100" cmpd="thickThin">
            <a:noFill/>
          </a:ln>
          <a:effectLst/>
        </p:spPr>
        <p:txBody>
          <a:bodyPr wrap="square" rtlCol="0">
            <a:spAutoFit/>
          </a:bodyPr>
          <a:lstStyle/>
          <a:p>
            <a:pPr algn="l"/>
            <a:r>
              <a:rPr lang="en-US" sz="3100" i="0" u="none" dirty="0">
                <a:solidFill>
                  <a:srgbClr val="290D15"/>
                </a:solidFill>
                <a:latin typeface="Tahoma" panose="020B0604030504040204" pitchFamily="34" charset="0"/>
                <a:ea typeface="Tahoma" panose="020B0604030504040204" pitchFamily="34" charset="0"/>
                <a:cs typeface="Tahoma" panose="020B0604030504040204" pitchFamily="34" charset="0"/>
              </a:rPr>
              <a:t>SUMMER TEACHING SERIES</a:t>
            </a:r>
          </a:p>
        </p:txBody>
      </p:sp>
      <p:grpSp>
        <p:nvGrpSpPr>
          <p:cNvPr id="11" name="Group 10"/>
          <p:cNvGrpSpPr/>
          <p:nvPr userDrawn="1"/>
        </p:nvGrpSpPr>
        <p:grpSpPr>
          <a:xfrm>
            <a:off x="10769716" y="221566"/>
            <a:ext cx="1168168" cy="1168168"/>
            <a:chOff x="565485" y="2365859"/>
            <a:chExt cx="1828800" cy="1828800"/>
          </a:xfrm>
        </p:grpSpPr>
        <p:sp>
          <p:nvSpPr>
            <p:cNvPr id="8" name="Oval 7"/>
            <p:cNvSpPr/>
            <p:nvPr userDrawn="1"/>
          </p:nvSpPr>
          <p:spPr>
            <a:xfrm>
              <a:off x="565485" y="2365859"/>
              <a:ext cx="1828800" cy="18288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6135" y="2921149"/>
              <a:ext cx="1587165" cy="726225"/>
            </a:xfrm>
            <a:prstGeom prst="rect">
              <a:avLst/>
            </a:prstGeom>
          </p:spPr>
        </p:pic>
      </p:grpSp>
      <p:sp>
        <p:nvSpPr>
          <p:cNvPr id="15" name="TextBox 14"/>
          <p:cNvSpPr txBox="1"/>
          <p:nvPr userDrawn="1"/>
        </p:nvSpPr>
        <p:spPr>
          <a:xfrm>
            <a:off x="5589198" y="3610057"/>
            <a:ext cx="1013604" cy="707886"/>
          </a:xfrm>
          <a:prstGeom prst="rect">
            <a:avLst/>
          </a:prstGeom>
          <a:noFill/>
          <a:ln w="38100" cmpd="thickThin">
            <a:noFill/>
          </a:ln>
          <a:effectLst/>
        </p:spPr>
        <p:txBody>
          <a:bodyPr wrap="square" rtlCol="0">
            <a:spAutoFit/>
          </a:bodyPr>
          <a:lstStyle/>
          <a:p>
            <a:pPr lvl="0" algn="ctr"/>
            <a:r>
              <a:rPr lang="en-US" sz="4000" dirty="0">
                <a:solidFill>
                  <a:srgbClr val="290D15"/>
                </a:solidFill>
                <a:sym typeface="Wingdings 2" panose="05020102010507070707" pitchFamily="18" charset="2"/>
              </a:rPr>
              <a:t></a:t>
            </a:r>
            <a:endParaRPr lang="en-US" sz="4000" dirty="0">
              <a:solidFill>
                <a:srgbClr val="290D15"/>
              </a:solidFill>
            </a:endParaRPr>
          </a:p>
        </p:txBody>
      </p:sp>
    </p:spTree>
    <p:extLst>
      <p:ext uri="{BB962C8B-B14F-4D97-AF65-F5344CB8AC3E}">
        <p14:creationId xmlns:p14="http://schemas.microsoft.com/office/powerpoint/2010/main" val="4013195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1609" y="2231669"/>
            <a:ext cx="11742243" cy="879041"/>
          </a:xfrm>
        </p:spPr>
        <p:txBody>
          <a:bodyPr anchor="b">
            <a:noAutofit/>
          </a:bodyPr>
          <a:lstStyle>
            <a:lvl1pPr algn="l">
              <a:defRPr sz="5400" b="0">
                <a:solidFill>
                  <a:srgbClr val="290D15"/>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Section Header</a:t>
            </a:r>
          </a:p>
        </p:txBody>
      </p:sp>
    </p:spTree>
    <p:extLst>
      <p:ext uri="{BB962C8B-B14F-4D97-AF65-F5344CB8AC3E}">
        <p14:creationId xmlns:p14="http://schemas.microsoft.com/office/powerpoint/2010/main" val="2992012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lang="en-US" sz="44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title</a:t>
            </a:r>
          </a:p>
        </p:txBody>
      </p:sp>
      <p:sp>
        <p:nvSpPr>
          <p:cNvPr id="3" name="Content Placeholder 2"/>
          <p:cNvSpPr>
            <a:spLocks noGrp="1"/>
          </p:cNvSpPr>
          <p:nvPr>
            <p:ph idx="1" hasCustomPrompt="1"/>
          </p:nvPr>
        </p:nvSpPr>
        <p:spPr>
          <a:xfrm>
            <a:off x="838200" y="1825625"/>
            <a:ext cx="10515600" cy="4169684"/>
          </a:xfrm>
        </p:spPr>
        <p:txBody>
          <a:bodyPr/>
          <a:lstStyle>
            <a:lvl1pPr>
              <a:defRPr baseline="0">
                <a:solidFill>
                  <a:schemeClr val="tx1"/>
                </a:solidFill>
              </a:defRPr>
            </a:lvl1pPr>
            <a:lvl2pPr>
              <a:defRPr baseline="0"/>
            </a:lvl2pPr>
          </a:lstStyle>
          <a:p>
            <a:pPr lvl="0"/>
            <a:r>
              <a:rPr lang="en-US" dirty="0"/>
              <a:t>Click to add text</a:t>
            </a:r>
          </a:p>
        </p:txBody>
      </p:sp>
      <p:sp>
        <p:nvSpPr>
          <p:cNvPr id="6" name="Slide Number Placeholder 5"/>
          <p:cNvSpPr>
            <a:spLocks noGrp="1"/>
          </p:cNvSpPr>
          <p:nvPr>
            <p:ph type="sldNum" sz="quarter" idx="12"/>
          </p:nvPr>
        </p:nvSpPr>
        <p:spPr/>
        <p:txBody>
          <a:bodyPr/>
          <a:lstStyle/>
          <a:p>
            <a:fld id="{261B695E-1B82-42F8-9A5B-D17D304A0F45}" type="slidenum">
              <a:rPr lang="en-US" smtClean="0">
                <a:solidFill>
                  <a:prstClr val="black">
                    <a:tint val="75000"/>
                  </a:prstClr>
                </a:solidFill>
              </a:rPr>
              <a:pPr/>
              <a:t>‹#›</a:t>
            </a:fld>
            <a:endParaRPr lang="en-US">
              <a:solidFill>
                <a:prstClr val="black">
                  <a:tint val="75000"/>
                </a:prstClr>
              </a:solidFill>
            </a:endParaRPr>
          </a:p>
        </p:txBody>
      </p:sp>
      <p:cxnSp>
        <p:nvCxnSpPr>
          <p:cNvPr id="9" name="Straight Connector 8"/>
          <p:cNvCxnSpPr/>
          <p:nvPr userDrawn="1"/>
        </p:nvCxnSpPr>
        <p:spPr>
          <a:xfrm flipV="1">
            <a:off x="838200" y="6362700"/>
            <a:ext cx="10515600" cy="880"/>
          </a:xfrm>
          <a:prstGeom prst="line">
            <a:avLst/>
          </a:prstGeom>
          <a:ln w="28575">
            <a:solidFill>
              <a:srgbClr val="290D15"/>
            </a:solidFill>
            <a:prstDash val="solid"/>
          </a:ln>
        </p:spPr>
        <p:style>
          <a:lnRef idx="1">
            <a:schemeClr val="accent1"/>
          </a:lnRef>
          <a:fillRef idx="0">
            <a:schemeClr val="accent1"/>
          </a:fillRef>
          <a:effectRef idx="0">
            <a:schemeClr val="accent1"/>
          </a:effectRef>
          <a:fontRef idx="minor">
            <a:schemeClr val="tx1"/>
          </a:fontRef>
        </p:style>
      </p:cxnSp>
      <p:grpSp>
        <p:nvGrpSpPr>
          <p:cNvPr id="5" name="Group 4"/>
          <p:cNvGrpSpPr/>
          <p:nvPr userDrawn="1"/>
        </p:nvGrpSpPr>
        <p:grpSpPr>
          <a:xfrm>
            <a:off x="5727758" y="6000779"/>
            <a:ext cx="723842" cy="723842"/>
            <a:chOff x="5676958" y="5836559"/>
            <a:chExt cx="825442" cy="825442"/>
          </a:xfrm>
        </p:grpSpPr>
        <p:sp>
          <p:nvSpPr>
            <p:cNvPr id="10" name="Oval 9"/>
            <p:cNvSpPr/>
            <p:nvPr userDrawn="1"/>
          </p:nvSpPr>
          <p:spPr>
            <a:xfrm>
              <a:off x="5676958" y="5836559"/>
              <a:ext cx="825442" cy="825442"/>
            </a:xfrm>
            <a:prstGeom prst="ellipse">
              <a:avLst/>
            </a:prstGeom>
            <a:solidFill>
              <a:schemeClr val="bg1"/>
            </a:solidFill>
            <a:ln>
              <a:solidFill>
                <a:srgbClr val="290D1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31414" y="6087193"/>
              <a:ext cx="716378" cy="327787"/>
            </a:xfrm>
            <a:prstGeom prst="rect">
              <a:avLst/>
            </a:prstGeom>
          </p:spPr>
        </p:pic>
      </p:grpSp>
    </p:spTree>
    <p:extLst>
      <p:ext uri="{BB962C8B-B14F-4D97-AF65-F5344CB8AC3E}">
        <p14:creationId xmlns:p14="http://schemas.microsoft.com/office/powerpoint/2010/main" val="3647739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itle and 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defTabSz="914400" rtl="0" eaLnBrk="1" latinLnBrk="0" hangingPunct="1">
              <a:lnSpc>
                <a:spcPct val="90000"/>
              </a:lnSpc>
              <a:spcBef>
                <a:spcPct val="0"/>
              </a:spcBef>
              <a:buNone/>
              <a:defRPr lang="en-US" sz="4400" b="0" kern="1200" dirty="0">
                <a:solidFill>
                  <a:srgbClr val="290D15"/>
                </a:solidFill>
                <a:effectLst/>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title</a:t>
            </a:r>
          </a:p>
        </p:txBody>
      </p:sp>
      <p:sp>
        <p:nvSpPr>
          <p:cNvPr id="3" name="Content Placeholder 2"/>
          <p:cNvSpPr>
            <a:spLocks noGrp="1"/>
          </p:cNvSpPr>
          <p:nvPr>
            <p:ph sz="half" idx="1" hasCustomPrompt="1"/>
          </p:nvPr>
        </p:nvSpPr>
        <p:spPr>
          <a:xfrm>
            <a:off x="838200" y="1825626"/>
            <a:ext cx="5181600" cy="3996758"/>
          </a:xfrm>
        </p:spPr>
        <p:txBody>
          <a:bodyPr/>
          <a:lstStyle>
            <a:lvl1pPr>
              <a:defRPr/>
            </a:lvl1pPr>
          </a:lstStyle>
          <a:p>
            <a:pPr lvl="0"/>
            <a:r>
              <a:rPr lang="en-US" dirty="0"/>
              <a:t>Click to add text or media</a:t>
            </a:r>
          </a:p>
        </p:txBody>
      </p:sp>
      <p:sp>
        <p:nvSpPr>
          <p:cNvPr id="4" name="Content Placeholder 3"/>
          <p:cNvSpPr>
            <a:spLocks noGrp="1"/>
          </p:cNvSpPr>
          <p:nvPr>
            <p:ph sz="half" idx="2" hasCustomPrompt="1"/>
          </p:nvPr>
        </p:nvSpPr>
        <p:spPr>
          <a:xfrm>
            <a:off x="6172200" y="1825626"/>
            <a:ext cx="5181600" cy="3996758"/>
          </a:xfrm>
        </p:spPr>
        <p:txBody>
          <a:bodyPr/>
          <a:lstStyle>
            <a:lvl1pPr>
              <a:defRPr baseline="0"/>
            </a:lvl1pPr>
          </a:lstStyle>
          <a:p>
            <a:pPr lvl="0"/>
            <a:r>
              <a:rPr lang="en-US" dirty="0"/>
              <a:t>Click to add text or media</a:t>
            </a:r>
          </a:p>
        </p:txBody>
      </p:sp>
      <p:sp>
        <p:nvSpPr>
          <p:cNvPr id="7" name="Slide Number Placeholder 6"/>
          <p:cNvSpPr>
            <a:spLocks noGrp="1"/>
          </p:cNvSpPr>
          <p:nvPr>
            <p:ph type="sldNum" sz="quarter" idx="12"/>
          </p:nvPr>
        </p:nvSpPr>
        <p:spPr/>
        <p:txBody>
          <a:bodyPr/>
          <a:lstStyle/>
          <a:p>
            <a:fld id="{261B695E-1B82-42F8-9A5B-D17D304A0F45}" type="slidenum">
              <a:rPr lang="en-US" smtClean="0">
                <a:solidFill>
                  <a:prstClr val="black">
                    <a:tint val="75000"/>
                  </a:prstClr>
                </a:solidFill>
              </a:rPr>
              <a:pPr/>
              <a:t>‹#›</a:t>
            </a:fld>
            <a:endParaRPr lang="en-US">
              <a:solidFill>
                <a:prstClr val="black">
                  <a:tint val="75000"/>
                </a:prstClr>
              </a:solidFill>
            </a:endParaRPr>
          </a:p>
        </p:txBody>
      </p:sp>
      <p:cxnSp>
        <p:nvCxnSpPr>
          <p:cNvPr id="18" name="Straight Connector 17"/>
          <p:cNvCxnSpPr/>
          <p:nvPr userDrawn="1"/>
        </p:nvCxnSpPr>
        <p:spPr>
          <a:xfrm flipV="1">
            <a:off x="838200" y="6362700"/>
            <a:ext cx="10515600" cy="880"/>
          </a:xfrm>
          <a:prstGeom prst="line">
            <a:avLst/>
          </a:prstGeom>
          <a:ln w="28575">
            <a:solidFill>
              <a:srgbClr val="290D15"/>
            </a:solidFill>
            <a:prstDash val="solid"/>
          </a:ln>
        </p:spPr>
        <p:style>
          <a:lnRef idx="1">
            <a:schemeClr val="accent1"/>
          </a:lnRef>
          <a:fillRef idx="0">
            <a:schemeClr val="accent1"/>
          </a:fillRef>
          <a:effectRef idx="0">
            <a:schemeClr val="accent1"/>
          </a:effectRef>
          <a:fontRef idx="minor">
            <a:schemeClr val="tx1"/>
          </a:fontRef>
        </p:style>
      </p:cxnSp>
      <p:grpSp>
        <p:nvGrpSpPr>
          <p:cNvPr id="19" name="Group 18"/>
          <p:cNvGrpSpPr/>
          <p:nvPr userDrawn="1"/>
        </p:nvGrpSpPr>
        <p:grpSpPr>
          <a:xfrm>
            <a:off x="5727758" y="6000779"/>
            <a:ext cx="723842" cy="723842"/>
            <a:chOff x="5676958" y="5836559"/>
            <a:chExt cx="825442" cy="825442"/>
          </a:xfrm>
        </p:grpSpPr>
        <p:sp>
          <p:nvSpPr>
            <p:cNvPr id="20" name="Oval 19"/>
            <p:cNvSpPr/>
            <p:nvPr userDrawn="1"/>
          </p:nvSpPr>
          <p:spPr>
            <a:xfrm>
              <a:off x="5676958" y="5836559"/>
              <a:ext cx="825442" cy="825442"/>
            </a:xfrm>
            <a:prstGeom prst="ellipse">
              <a:avLst/>
            </a:prstGeom>
            <a:solidFill>
              <a:schemeClr val="bg1"/>
            </a:solidFill>
            <a:ln>
              <a:solidFill>
                <a:srgbClr val="290D1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31414" y="6087193"/>
              <a:ext cx="716378" cy="327787"/>
            </a:xfrm>
            <a:prstGeom prst="rect">
              <a:avLst/>
            </a:prstGeom>
          </p:spPr>
        </p:pic>
      </p:grpSp>
    </p:spTree>
    <p:extLst>
      <p:ext uri="{BB962C8B-B14F-4D97-AF65-F5344CB8AC3E}">
        <p14:creationId xmlns:p14="http://schemas.microsoft.com/office/powerpoint/2010/main" val="3204847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D2A3C2A-52E0-4577-8E66-79FA5D251BCF}" type="datetimeFigureOut">
              <a:rPr lang="en-US" smtClean="0">
                <a:solidFill>
                  <a:prstClr val="black">
                    <a:tint val="75000"/>
                  </a:prstClr>
                </a:solidFill>
              </a:rPr>
              <a:pPr/>
              <a:t>8/8/2018</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61B695E-1B82-42F8-9A5B-D17D304A0F45}" type="slidenum">
              <a:rPr lang="en-US" smtClean="0">
                <a:solidFill>
                  <a:prstClr val="black">
                    <a:tint val="75000"/>
                  </a:prstClr>
                </a:solidFill>
              </a:rPr>
              <a:pPr/>
              <a:t>‹#›</a:t>
            </a:fld>
            <a:endParaRPr lang="en-US" dirty="0">
              <a:solidFill>
                <a:prstClr val="black">
                  <a:tint val="75000"/>
                </a:prstClr>
              </a:solidFill>
            </a:endParaRPr>
          </a:p>
        </p:txBody>
      </p:sp>
      <p:sp>
        <p:nvSpPr>
          <p:cNvPr id="6" name="TextBox 5"/>
          <p:cNvSpPr txBox="1"/>
          <p:nvPr userDrawn="1"/>
        </p:nvSpPr>
        <p:spPr>
          <a:xfrm>
            <a:off x="637953" y="637953"/>
            <a:ext cx="10951535" cy="4308872"/>
          </a:xfrm>
          <a:prstGeom prst="rect">
            <a:avLst/>
          </a:prstGeom>
          <a:noFill/>
        </p:spPr>
        <p:txBody>
          <a:bodyPr wrap="square" rtlCol="0">
            <a:spAutoFit/>
          </a:bodyPr>
          <a:lstStyle/>
          <a:p>
            <a:pPr algn="ctr"/>
            <a:r>
              <a:rPr lang="en-US" sz="4400" dirty="0">
                <a:solidFill>
                  <a:srgbClr val="2D111F"/>
                </a:solidFill>
                <a:latin typeface="Tahoma" panose="020B0604030504040204" pitchFamily="34" charset="0"/>
                <a:ea typeface="Tahoma" panose="020B0604030504040204" pitchFamily="34" charset="0"/>
                <a:cs typeface="Tahoma" panose="020B0604030504040204" pitchFamily="34" charset="0"/>
              </a:rPr>
              <a:t>All Scripture is breathed out by God and profitable for teaching, for reproof, for correction, and for training in righteousness.</a:t>
            </a:r>
          </a:p>
          <a:p>
            <a:pPr algn="ctr"/>
            <a:endParaRPr lang="en-US" dirty="0">
              <a:solidFill>
                <a:srgbClr val="2D111F"/>
              </a:solidFill>
              <a:latin typeface="Tahoma" panose="020B0604030504040204" pitchFamily="34" charset="0"/>
              <a:ea typeface="Tahoma" panose="020B0604030504040204" pitchFamily="34" charset="0"/>
              <a:cs typeface="Tahoma" panose="020B0604030504040204" pitchFamily="34" charset="0"/>
            </a:endParaRPr>
          </a:p>
          <a:p>
            <a:pPr algn="r"/>
            <a:r>
              <a:rPr lang="en-US" sz="3200" dirty="0">
                <a:solidFill>
                  <a:srgbClr val="2D111F"/>
                </a:solidFill>
                <a:latin typeface="Tahoma" panose="020B0604030504040204" pitchFamily="34" charset="0"/>
                <a:ea typeface="Tahoma" panose="020B0604030504040204" pitchFamily="34" charset="0"/>
                <a:cs typeface="Tahoma" panose="020B0604030504040204" pitchFamily="34" charset="0"/>
              </a:rPr>
              <a:t>2 Timothy 3:16 (ESV)</a:t>
            </a:r>
          </a:p>
          <a:p>
            <a:pPr algn="ctr"/>
            <a:endParaRPr lang="en-US" sz="4400" b="1" dirty="0">
              <a:solidFill>
                <a:prstClr val="black"/>
              </a:solidFill>
              <a:latin typeface="Garamond" panose="02020404030301010803" pitchFamily="18" charset="0"/>
            </a:endParaRPr>
          </a:p>
        </p:txBody>
      </p:sp>
    </p:spTree>
    <p:extLst>
      <p:ext uri="{BB962C8B-B14F-4D97-AF65-F5344CB8AC3E}">
        <p14:creationId xmlns:p14="http://schemas.microsoft.com/office/powerpoint/2010/main" val="38406799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Alternativ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029552" y="2176952"/>
            <a:ext cx="6132897" cy="840230"/>
          </a:xfrm>
          <a:noFill/>
        </p:spPr>
        <p:txBody>
          <a:bodyPr wrap="square" rtlCol="0">
            <a:spAutoFit/>
          </a:bodyPr>
          <a:lstStyle>
            <a:lvl1pPr marL="0" indent="0" algn="ctr">
              <a:buNone/>
              <a:defRPr lang="en-US" sz="5400" b="1" dirty="0">
                <a:solidFill>
                  <a:srgbClr val="290D15"/>
                </a:solidFill>
                <a:effectLst/>
                <a:latin typeface="Tahoma" panose="020B0604030504040204" pitchFamily="34" charset="0"/>
                <a:ea typeface="Tahoma" panose="020B0604030504040204" pitchFamily="34" charset="0"/>
                <a:cs typeface="Tahoma" panose="020B0604030504040204" pitchFamily="34" charset="0"/>
              </a:defRPr>
            </a:lvl1pPr>
          </a:lstStyle>
          <a:p>
            <a:pPr marL="0" lvl="0" algn="ctr"/>
            <a:r>
              <a:rPr lang="en-US" dirty="0"/>
              <a:t>Click to add topic</a:t>
            </a:r>
          </a:p>
        </p:txBody>
      </p:sp>
      <p:sp>
        <p:nvSpPr>
          <p:cNvPr id="6" name="Slide Number Placeholder 5"/>
          <p:cNvSpPr>
            <a:spLocks noGrp="1"/>
          </p:cNvSpPr>
          <p:nvPr>
            <p:ph type="sldNum" sz="quarter" idx="12"/>
          </p:nvPr>
        </p:nvSpPr>
        <p:spPr/>
        <p:txBody>
          <a:bodyPr/>
          <a:lstStyle/>
          <a:p>
            <a:fld id="{261B695E-1B82-42F8-9A5B-D17D304A0F45}" type="slidenum">
              <a:rPr lang="en-US" smtClean="0">
                <a:solidFill>
                  <a:prstClr val="black">
                    <a:tint val="75000"/>
                  </a:prstClr>
                </a:solidFill>
              </a:rPr>
              <a:pPr/>
              <a:t>‹#›</a:t>
            </a:fld>
            <a:endParaRPr lang="en-US">
              <a:solidFill>
                <a:prstClr val="black">
                  <a:tint val="75000"/>
                </a:prstClr>
              </a:solidFill>
            </a:endParaRPr>
          </a:p>
        </p:txBody>
      </p:sp>
      <p:sp>
        <p:nvSpPr>
          <p:cNvPr id="19" name="Text Placeholder 18"/>
          <p:cNvSpPr>
            <a:spLocks noGrp="1"/>
          </p:cNvSpPr>
          <p:nvPr>
            <p:ph type="body" sz="quarter" idx="13" hasCustomPrompt="1"/>
          </p:nvPr>
        </p:nvSpPr>
        <p:spPr>
          <a:xfrm>
            <a:off x="3029552" y="3052883"/>
            <a:ext cx="6132896" cy="473075"/>
          </a:xfrm>
        </p:spPr>
        <p:txBody>
          <a:bodyPr>
            <a:noAutofit/>
          </a:bodyPr>
          <a:lstStyle>
            <a:lvl1pPr marL="0" indent="0" algn="ctr">
              <a:spcBef>
                <a:spcPts val="0"/>
              </a:spcBef>
              <a:buNone/>
              <a:defRPr sz="4000" baseline="0">
                <a:solidFill>
                  <a:srgbClr val="290D15"/>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defRPr>
            </a:lvl1pPr>
          </a:lstStyle>
          <a:p>
            <a:pPr lvl="0"/>
            <a:r>
              <a:rPr lang="en-US" dirty="0"/>
              <a:t>Click to add speaker</a:t>
            </a:r>
          </a:p>
        </p:txBody>
      </p:sp>
      <p:sp>
        <p:nvSpPr>
          <p:cNvPr id="2" name="TextBox 1"/>
          <p:cNvSpPr txBox="1"/>
          <p:nvPr userDrawn="1"/>
        </p:nvSpPr>
        <p:spPr>
          <a:xfrm>
            <a:off x="269765" y="805650"/>
            <a:ext cx="8165431" cy="707886"/>
          </a:xfrm>
          <a:prstGeom prst="rect">
            <a:avLst/>
          </a:prstGeom>
          <a:noFill/>
        </p:spPr>
        <p:txBody>
          <a:bodyPr wrap="square" rtlCol="0">
            <a:spAutoFit/>
          </a:bodyPr>
          <a:lstStyle/>
          <a:p>
            <a:r>
              <a:rPr lang="en-US" sz="4000" b="1" dirty="0">
                <a:solidFill>
                  <a:srgbClr val="290D15"/>
                </a:solidFill>
                <a:latin typeface="Tahoma" panose="020B0604030504040204" pitchFamily="34" charset="0"/>
                <a:ea typeface="Tahoma" panose="020B0604030504040204" pitchFamily="34" charset="0"/>
                <a:cs typeface="Tahoma" panose="020B0604030504040204" pitchFamily="34" charset="0"/>
              </a:rPr>
              <a:t>The Minor Prophets</a:t>
            </a:r>
          </a:p>
        </p:txBody>
      </p:sp>
      <p:sp>
        <p:nvSpPr>
          <p:cNvPr id="13" name="TextBox 12"/>
          <p:cNvSpPr txBox="1"/>
          <p:nvPr userDrawn="1"/>
        </p:nvSpPr>
        <p:spPr>
          <a:xfrm>
            <a:off x="269765" y="363041"/>
            <a:ext cx="9169400" cy="584775"/>
          </a:xfrm>
          <a:prstGeom prst="rect">
            <a:avLst/>
          </a:prstGeom>
          <a:noFill/>
          <a:ln w="38100" cmpd="thickThin">
            <a:noFill/>
          </a:ln>
          <a:effectLst/>
        </p:spPr>
        <p:txBody>
          <a:bodyPr wrap="square" rtlCol="0">
            <a:spAutoFit/>
          </a:bodyPr>
          <a:lstStyle/>
          <a:p>
            <a:r>
              <a:rPr lang="en-US" sz="3100" dirty="0">
                <a:solidFill>
                  <a:srgbClr val="290D15"/>
                </a:solidFill>
                <a:latin typeface="Tahoma" panose="020B0604030504040204" pitchFamily="34" charset="0"/>
                <a:ea typeface="Tahoma" panose="020B0604030504040204" pitchFamily="34" charset="0"/>
                <a:cs typeface="Tahoma" panose="020B0604030504040204" pitchFamily="34" charset="0"/>
              </a:rPr>
              <a:t>SUMMER TEACHING SERIES</a:t>
            </a:r>
          </a:p>
        </p:txBody>
      </p:sp>
      <p:grpSp>
        <p:nvGrpSpPr>
          <p:cNvPr id="11" name="Group 10"/>
          <p:cNvGrpSpPr/>
          <p:nvPr userDrawn="1"/>
        </p:nvGrpSpPr>
        <p:grpSpPr>
          <a:xfrm>
            <a:off x="10769716" y="221566"/>
            <a:ext cx="1168168" cy="1168168"/>
            <a:chOff x="565485" y="2365859"/>
            <a:chExt cx="1828800" cy="1828800"/>
          </a:xfrm>
        </p:grpSpPr>
        <p:sp>
          <p:nvSpPr>
            <p:cNvPr id="8" name="Oval 7"/>
            <p:cNvSpPr/>
            <p:nvPr userDrawn="1"/>
          </p:nvSpPr>
          <p:spPr>
            <a:xfrm>
              <a:off x="565485" y="2365859"/>
              <a:ext cx="1828800" cy="18288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6135" y="2921149"/>
              <a:ext cx="1587165" cy="726225"/>
            </a:xfrm>
            <a:prstGeom prst="rect">
              <a:avLst/>
            </a:prstGeom>
          </p:spPr>
        </p:pic>
      </p:grpSp>
      <p:sp>
        <p:nvSpPr>
          <p:cNvPr id="15" name="TextBox 14"/>
          <p:cNvSpPr txBox="1"/>
          <p:nvPr userDrawn="1"/>
        </p:nvSpPr>
        <p:spPr>
          <a:xfrm>
            <a:off x="5589198" y="3610057"/>
            <a:ext cx="1013604" cy="707886"/>
          </a:xfrm>
          <a:prstGeom prst="rect">
            <a:avLst/>
          </a:prstGeom>
          <a:noFill/>
          <a:ln w="38100" cmpd="thickThin">
            <a:noFill/>
          </a:ln>
          <a:effectLst/>
        </p:spPr>
        <p:txBody>
          <a:bodyPr wrap="square" rtlCol="0">
            <a:spAutoFit/>
          </a:bodyPr>
          <a:lstStyle/>
          <a:p>
            <a:pPr algn="ctr"/>
            <a:r>
              <a:rPr lang="en-US" sz="4000" dirty="0">
                <a:solidFill>
                  <a:srgbClr val="290D15"/>
                </a:solidFill>
                <a:sym typeface="Wingdings 2" panose="05020102010507070707" pitchFamily="18" charset="2"/>
              </a:rPr>
              <a:t></a:t>
            </a:r>
            <a:endParaRPr lang="en-US" sz="4000" dirty="0">
              <a:solidFill>
                <a:srgbClr val="290D15"/>
              </a:solidFill>
            </a:endParaRPr>
          </a:p>
        </p:txBody>
      </p:sp>
    </p:spTree>
    <p:extLst>
      <p:ext uri="{BB962C8B-B14F-4D97-AF65-F5344CB8AC3E}">
        <p14:creationId xmlns:p14="http://schemas.microsoft.com/office/powerpoint/2010/main" val="2445620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1609" y="2231669"/>
            <a:ext cx="11742243" cy="879041"/>
          </a:xfrm>
        </p:spPr>
        <p:txBody>
          <a:bodyPr anchor="b">
            <a:noAutofit/>
          </a:bodyPr>
          <a:lstStyle>
            <a:lvl1pPr algn="l">
              <a:defRPr sz="5400" b="0">
                <a:solidFill>
                  <a:srgbClr val="290D15"/>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Section Header</a:t>
            </a:r>
          </a:p>
        </p:txBody>
      </p:sp>
    </p:spTree>
    <p:extLst>
      <p:ext uri="{BB962C8B-B14F-4D97-AF65-F5344CB8AC3E}">
        <p14:creationId xmlns:p14="http://schemas.microsoft.com/office/powerpoint/2010/main" val="11780173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lang="en-US" sz="44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title</a:t>
            </a:r>
          </a:p>
        </p:txBody>
      </p:sp>
      <p:sp>
        <p:nvSpPr>
          <p:cNvPr id="3" name="Content Placeholder 2"/>
          <p:cNvSpPr>
            <a:spLocks noGrp="1"/>
          </p:cNvSpPr>
          <p:nvPr>
            <p:ph idx="1" hasCustomPrompt="1"/>
          </p:nvPr>
        </p:nvSpPr>
        <p:spPr>
          <a:xfrm>
            <a:off x="838200" y="1825625"/>
            <a:ext cx="10515600" cy="4169684"/>
          </a:xfrm>
        </p:spPr>
        <p:txBody>
          <a:bodyPr/>
          <a:lstStyle>
            <a:lvl1pPr>
              <a:defRPr baseline="0">
                <a:solidFill>
                  <a:schemeClr val="tx1"/>
                </a:solidFill>
              </a:defRPr>
            </a:lvl1pPr>
            <a:lvl2pPr>
              <a:defRPr baseline="0"/>
            </a:lvl2pPr>
          </a:lstStyle>
          <a:p>
            <a:pPr lvl="0"/>
            <a:r>
              <a:rPr lang="en-US" dirty="0"/>
              <a:t>Click to add text</a:t>
            </a:r>
          </a:p>
        </p:txBody>
      </p:sp>
      <p:sp>
        <p:nvSpPr>
          <p:cNvPr id="6" name="Slide Number Placeholder 5"/>
          <p:cNvSpPr>
            <a:spLocks noGrp="1"/>
          </p:cNvSpPr>
          <p:nvPr>
            <p:ph type="sldNum" sz="quarter" idx="12"/>
          </p:nvPr>
        </p:nvSpPr>
        <p:spPr/>
        <p:txBody>
          <a:bodyPr/>
          <a:lstStyle/>
          <a:p>
            <a:fld id="{261B695E-1B82-42F8-9A5B-D17D304A0F45}" type="slidenum">
              <a:rPr lang="en-US" smtClean="0">
                <a:solidFill>
                  <a:prstClr val="black">
                    <a:tint val="75000"/>
                  </a:prstClr>
                </a:solidFill>
              </a:rPr>
              <a:pPr/>
              <a:t>‹#›</a:t>
            </a:fld>
            <a:endParaRPr lang="en-US">
              <a:solidFill>
                <a:prstClr val="black">
                  <a:tint val="75000"/>
                </a:prstClr>
              </a:solidFill>
            </a:endParaRPr>
          </a:p>
        </p:txBody>
      </p:sp>
      <p:cxnSp>
        <p:nvCxnSpPr>
          <p:cNvPr id="9" name="Straight Connector 8"/>
          <p:cNvCxnSpPr/>
          <p:nvPr userDrawn="1"/>
        </p:nvCxnSpPr>
        <p:spPr>
          <a:xfrm flipV="1">
            <a:off x="838200" y="6362700"/>
            <a:ext cx="10515600" cy="880"/>
          </a:xfrm>
          <a:prstGeom prst="line">
            <a:avLst/>
          </a:prstGeom>
          <a:ln w="28575">
            <a:solidFill>
              <a:srgbClr val="290D15"/>
            </a:solidFill>
            <a:prstDash val="solid"/>
          </a:ln>
        </p:spPr>
        <p:style>
          <a:lnRef idx="1">
            <a:schemeClr val="accent1"/>
          </a:lnRef>
          <a:fillRef idx="0">
            <a:schemeClr val="accent1"/>
          </a:fillRef>
          <a:effectRef idx="0">
            <a:schemeClr val="accent1"/>
          </a:effectRef>
          <a:fontRef idx="minor">
            <a:schemeClr val="tx1"/>
          </a:fontRef>
        </p:style>
      </p:cxnSp>
      <p:grpSp>
        <p:nvGrpSpPr>
          <p:cNvPr id="5" name="Group 4"/>
          <p:cNvGrpSpPr/>
          <p:nvPr userDrawn="1"/>
        </p:nvGrpSpPr>
        <p:grpSpPr>
          <a:xfrm>
            <a:off x="5727758" y="6000779"/>
            <a:ext cx="723842" cy="723842"/>
            <a:chOff x="5676958" y="5836559"/>
            <a:chExt cx="825442" cy="825442"/>
          </a:xfrm>
        </p:grpSpPr>
        <p:sp>
          <p:nvSpPr>
            <p:cNvPr id="10" name="Oval 9"/>
            <p:cNvSpPr/>
            <p:nvPr userDrawn="1"/>
          </p:nvSpPr>
          <p:spPr>
            <a:xfrm>
              <a:off x="5676958" y="5836559"/>
              <a:ext cx="825442" cy="825442"/>
            </a:xfrm>
            <a:prstGeom prst="ellipse">
              <a:avLst/>
            </a:prstGeom>
            <a:solidFill>
              <a:schemeClr val="bg1"/>
            </a:solidFill>
            <a:ln>
              <a:solidFill>
                <a:srgbClr val="290D1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31414" y="6087193"/>
              <a:ext cx="716378" cy="327787"/>
            </a:xfrm>
            <a:prstGeom prst="rect">
              <a:avLst/>
            </a:prstGeom>
          </p:spPr>
        </p:pic>
      </p:grpSp>
    </p:spTree>
    <p:extLst>
      <p:ext uri="{BB962C8B-B14F-4D97-AF65-F5344CB8AC3E}">
        <p14:creationId xmlns:p14="http://schemas.microsoft.com/office/powerpoint/2010/main" val="2967389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itle and 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defTabSz="914400" rtl="0" eaLnBrk="1" latinLnBrk="0" hangingPunct="1">
              <a:lnSpc>
                <a:spcPct val="90000"/>
              </a:lnSpc>
              <a:spcBef>
                <a:spcPct val="0"/>
              </a:spcBef>
              <a:buNone/>
              <a:defRPr lang="en-US" sz="4400" b="0" kern="1200" dirty="0">
                <a:solidFill>
                  <a:srgbClr val="290D15"/>
                </a:solidFill>
                <a:effectLst/>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title</a:t>
            </a:r>
          </a:p>
        </p:txBody>
      </p:sp>
      <p:sp>
        <p:nvSpPr>
          <p:cNvPr id="3" name="Content Placeholder 2"/>
          <p:cNvSpPr>
            <a:spLocks noGrp="1"/>
          </p:cNvSpPr>
          <p:nvPr>
            <p:ph sz="half" idx="1" hasCustomPrompt="1"/>
          </p:nvPr>
        </p:nvSpPr>
        <p:spPr>
          <a:xfrm>
            <a:off x="838200" y="1825626"/>
            <a:ext cx="5181600" cy="3996758"/>
          </a:xfrm>
        </p:spPr>
        <p:txBody>
          <a:bodyPr/>
          <a:lstStyle>
            <a:lvl1pPr>
              <a:defRPr/>
            </a:lvl1pPr>
          </a:lstStyle>
          <a:p>
            <a:pPr lvl="0"/>
            <a:r>
              <a:rPr lang="en-US" dirty="0"/>
              <a:t>Click to add text or media</a:t>
            </a:r>
          </a:p>
        </p:txBody>
      </p:sp>
      <p:sp>
        <p:nvSpPr>
          <p:cNvPr id="4" name="Content Placeholder 3"/>
          <p:cNvSpPr>
            <a:spLocks noGrp="1"/>
          </p:cNvSpPr>
          <p:nvPr>
            <p:ph sz="half" idx="2" hasCustomPrompt="1"/>
          </p:nvPr>
        </p:nvSpPr>
        <p:spPr>
          <a:xfrm>
            <a:off x="6172200" y="1825626"/>
            <a:ext cx="5181600" cy="3996758"/>
          </a:xfrm>
        </p:spPr>
        <p:txBody>
          <a:bodyPr/>
          <a:lstStyle>
            <a:lvl1pPr>
              <a:defRPr baseline="0"/>
            </a:lvl1pPr>
          </a:lstStyle>
          <a:p>
            <a:pPr lvl="0"/>
            <a:r>
              <a:rPr lang="en-US" dirty="0"/>
              <a:t>Click to add text or media</a:t>
            </a:r>
          </a:p>
        </p:txBody>
      </p:sp>
      <p:sp>
        <p:nvSpPr>
          <p:cNvPr id="7" name="Slide Number Placeholder 6"/>
          <p:cNvSpPr>
            <a:spLocks noGrp="1"/>
          </p:cNvSpPr>
          <p:nvPr>
            <p:ph type="sldNum" sz="quarter" idx="12"/>
          </p:nvPr>
        </p:nvSpPr>
        <p:spPr/>
        <p:txBody>
          <a:bodyPr/>
          <a:lstStyle/>
          <a:p>
            <a:fld id="{261B695E-1B82-42F8-9A5B-D17D304A0F45}" type="slidenum">
              <a:rPr lang="en-US" smtClean="0">
                <a:solidFill>
                  <a:prstClr val="black">
                    <a:tint val="75000"/>
                  </a:prstClr>
                </a:solidFill>
              </a:rPr>
              <a:pPr/>
              <a:t>‹#›</a:t>
            </a:fld>
            <a:endParaRPr lang="en-US">
              <a:solidFill>
                <a:prstClr val="black">
                  <a:tint val="75000"/>
                </a:prstClr>
              </a:solidFill>
            </a:endParaRPr>
          </a:p>
        </p:txBody>
      </p:sp>
      <p:cxnSp>
        <p:nvCxnSpPr>
          <p:cNvPr id="18" name="Straight Connector 17"/>
          <p:cNvCxnSpPr/>
          <p:nvPr userDrawn="1"/>
        </p:nvCxnSpPr>
        <p:spPr>
          <a:xfrm flipV="1">
            <a:off x="838200" y="6362700"/>
            <a:ext cx="10515600" cy="880"/>
          </a:xfrm>
          <a:prstGeom prst="line">
            <a:avLst/>
          </a:prstGeom>
          <a:ln w="28575">
            <a:solidFill>
              <a:srgbClr val="290D15"/>
            </a:solidFill>
            <a:prstDash val="solid"/>
          </a:ln>
        </p:spPr>
        <p:style>
          <a:lnRef idx="1">
            <a:schemeClr val="accent1"/>
          </a:lnRef>
          <a:fillRef idx="0">
            <a:schemeClr val="accent1"/>
          </a:fillRef>
          <a:effectRef idx="0">
            <a:schemeClr val="accent1"/>
          </a:effectRef>
          <a:fontRef idx="minor">
            <a:schemeClr val="tx1"/>
          </a:fontRef>
        </p:style>
      </p:cxnSp>
      <p:grpSp>
        <p:nvGrpSpPr>
          <p:cNvPr id="19" name="Group 18"/>
          <p:cNvGrpSpPr/>
          <p:nvPr userDrawn="1"/>
        </p:nvGrpSpPr>
        <p:grpSpPr>
          <a:xfrm>
            <a:off x="5727758" y="6000779"/>
            <a:ext cx="723842" cy="723842"/>
            <a:chOff x="5676958" y="5836559"/>
            <a:chExt cx="825442" cy="825442"/>
          </a:xfrm>
        </p:grpSpPr>
        <p:sp>
          <p:nvSpPr>
            <p:cNvPr id="20" name="Oval 19"/>
            <p:cNvSpPr/>
            <p:nvPr userDrawn="1"/>
          </p:nvSpPr>
          <p:spPr>
            <a:xfrm>
              <a:off x="5676958" y="5836559"/>
              <a:ext cx="825442" cy="825442"/>
            </a:xfrm>
            <a:prstGeom prst="ellipse">
              <a:avLst/>
            </a:prstGeom>
            <a:solidFill>
              <a:schemeClr val="bg1"/>
            </a:solidFill>
            <a:ln>
              <a:solidFill>
                <a:srgbClr val="290D1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31414" y="6087193"/>
              <a:ext cx="716378" cy="327787"/>
            </a:xfrm>
            <a:prstGeom prst="rect">
              <a:avLst/>
            </a:prstGeom>
          </p:spPr>
        </p:pic>
      </p:grpSp>
    </p:spTree>
    <p:extLst>
      <p:ext uri="{BB962C8B-B14F-4D97-AF65-F5344CB8AC3E}">
        <p14:creationId xmlns:p14="http://schemas.microsoft.com/office/powerpoint/2010/main" val="19193774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D2A3C2A-52E0-4577-8E66-79FA5D251BCF}" type="datetimeFigureOut">
              <a:rPr lang="en-US" smtClean="0">
                <a:solidFill>
                  <a:prstClr val="black">
                    <a:tint val="75000"/>
                  </a:prstClr>
                </a:solidFill>
              </a:rPr>
              <a:pPr/>
              <a:t>8/8/2018</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61B695E-1B82-42F8-9A5B-D17D304A0F45}" type="slidenum">
              <a:rPr lang="en-US" smtClean="0">
                <a:solidFill>
                  <a:prstClr val="black">
                    <a:tint val="75000"/>
                  </a:prstClr>
                </a:solidFill>
              </a:rPr>
              <a:pPr/>
              <a:t>‹#›</a:t>
            </a:fld>
            <a:endParaRPr lang="en-US" dirty="0">
              <a:solidFill>
                <a:prstClr val="black">
                  <a:tint val="75000"/>
                </a:prstClr>
              </a:solidFill>
            </a:endParaRPr>
          </a:p>
        </p:txBody>
      </p:sp>
      <p:sp>
        <p:nvSpPr>
          <p:cNvPr id="6" name="TextBox 5"/>
          <p:cNvSpPr txBox="1"/>
          <p:nvPr userDrawn="1"/>
        </p:nvSpPr>
        <p:spPr>
          <a:xfrm>
            <a:off x="637953" y="637953"/>
            <a:ext cx="10951535" cy="4308872"/>
          </a:xfrm>
          <a:prstGeom prst="rect">
            <a:avLst/>
          </a:prstGeom>
          <a:noFill/>
        </p:spPr>
        <p:txBody>
          <a:bodyPr wrap="square" rtlCol="0">
            <a:spAutoFit/>
          </a:bodyPr>
          <a:lstStyle/>
          <a:p>
            <a:pPr algn="ctr"/>
            <a:r>
              <a:rPr lang="en-US" sz="4400" dirty="0">
                <a:solidFill>
                  <a:srgbClr val="2D111F"/>
                </a:solidFill>
                <a:latin typeface="Tahoma" panose="020B0604030504040204" pitchFamily="34" charset="0"/>
                <a:ea typeface="Tahoma" panose="020B0604030504040204" pitchFamily="34" charset="0"/>
                <a:cs typeface="Tahoma" panose="020B0604030504040204" pitchFamily="34" charset="0"/>
              </a:rPr>
              <a:t>All Scripture is breathed out by God and profitable for teaching, for reproof, for correction, and for training in righteousness.</a:t>
            </a:r>
          </a:p>
          <a:p>
            <a:pPr algn="ctr"/>
            <a:endParaRPr lang="en-US" dirty="0">
              <a:solidFill>
                <a:srgbClr val="2D111F"/>
              </a:solidFill>
              <a:latin typeface="Tahoma" panose="020B0604030504040204" pitchFamily="34" charset="0"/>
              <a:ea typeface="Tahoma" panose="020B0604030504040204" pitchFamily="34" charset="0"/>
              <a:cs typeface="Tahoma" panose="020B0604030504040204" pitchFamily="34" charset="0"/>
            </a:endParaRPr>
          </a:p>
          <a:p>
            <a:pPr algn="r"/>
            <a:r>
              <a:rPr lang="en-US" sz="3200" dirty="0">
                <a:solidFill>
                  <a:srgbClr val="2D111F"/>
                </a:solidFill>
                <a:latin typeface="Tahoma" panose="020B0604030504040204" pitchFamily="34" charset="0"/>
                <a:ea typeface="Tahoma" panose="020B0604030504040204" pitchFamily="34" charset="0"/>
                <a:cs typeface="Tahoma" panose="020B0604030504040204" pitchFamily="34" charset="0"/>
              </a:rPr>
              <a:t>2 Timothy 3:16 (ESV)</a:t>
            </a:r>
          </a:p>
          <a:p>
            <a:pPr algn="ctr"/>
            <a:endParaRPr lang="en-US" sz="4400" b="1" dirty="0">
              <a:solidFill>
                <a:prstClr val="black"/>
              </a:solidFill>
              <a:latin typeface="Garamond" panose="02020404030301010803" pitchFamily="18" charset="0"/>
            </a:endParaRPr>
          </a:p>
        </p:txBody>
      </p:sp>
    </p:spTree>
    <p:extLst>
      <p:ext uri="{BB962C8B-B14F-4D97-AF65-F5344CB8AC3E}">
        <p14:creationId xmlns:p14="http://schemas.microsoft.com/office/powerpoint/2010/main" val="36304092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prstClr val="black">
                  <a:tint val="75000"/>
                </a:prstClr>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prstClr val="black">
                  <a:tint val="75000"/>
                </a:prstClr>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11B3309-E925-45E2-8FD0-74700161532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76187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1609" y="2231669"/>
            <a:ext cx="11742243" cy="879041"/>
          </a:xfrm>
        </p:spPr>
        <p:txBody>
          <a:bodyPr anchor="b">
            <a:noAutofit/>
          </a:bodyPr>
          <a:lstStyle>
            <a:lvl1pPr algn="l">
              <a:defRPr sz="5400" b="0">
                <a:solidFill>
                  <a:srgbClr val="290D15"/>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Section Header</a:t>
            </a:r>
          </a:p>
        </p:txBody>
      </p:sp>
    </p:spTree>
    <p:extLst>
      <p:ext uri="{BB962C8B-B14F-4D97-AF65-F5344CB8AC3E}">
        <p14:creationId xmlns:p14="http://schemas.microsoft.com/office/powerpoint/2010/main" val="15546002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7168516-BBCA-481F-9D58-0594AB7D2B3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ACF36C0-CE25-471A-A149-E9FE653D7FC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846278F-5569-43A7-8B97-2F8C4EBC0FFF}"/>
              </a:ext>
            </a:extLst>
          </p:cNvPr>
          <p:cNvSpPr>
            <a:spLocks noGrp="1" noChangeArrowheads="1"/>
          </p:cNvSpPr>
          <p:nvPr>
            <p:ph type="sldNum" sz="quarter" idx="12"/>
          </p:nvPr>
        </p:nvSpPr>
        <p:spPr/>
        <p:txBody>
          <a:bodyPr/>
          <a:lstStyle>
            <a:lvl1pPr>
              <a:defRPr/>
            </a:lvl1pPr>
          </a:lstStyle>
          <a:p>
            <a:fld id="{37A89FF8-2163-4F02-B694-E0552A765C26}"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535560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lang="en-US" sz="44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title</a:t>
            </a:r>
          </a:p>
        </p:txBody>
      </p:sp>
      <p:sp>
        <p:nvSpPr>
          <p:cNvPr id="3" name="Content Placeholder 2"/>
          <p:cNvSpPr>
            <a:spLocks noGrp="1"/>
          </p:cNvSpPr>
          <p:nvPr>
            <p:ph idx="1" hasCustomPrompt="1"/>
          </p:nvPr>
        </p:nvSpPr>
        <p:spPr>
          <a:xfrm>
            <a:off x="838200" y="1825625"/>
            <a:ext cx="10515600" cy="4169684"/>
          </a:xfrm>
        </p:spPr>
        <p:txBody>
          <a:bodyPr/>
          <a:lstStyle>
            <a:lvl1pPr>
              <a:defRPr baseline="0">
                <a:solidFill>
                  <a:schemeClr val="tx1"/>
                </a:solidFill>
              </a:defRPr>
            </a:lvl1pPr>
            <a:lvl2pPr>
              <a:defRPr baseline="0"/>
            </a:lvl2pPr>
          </a:lstStyle>
          <a:p>
            <a:pPr lvl="0"/>
            <a:r>
              <a:rPr lang="en-US" dirty="0"/>
              <a:t>Click to add text</a:t>
            </a:r>
          </a:p>
        </p:txBody>
      </p:sp>
      <p:sp>
        <p:nvSpPr>
          <p:cNvPr id="6" name="Slide Number Placeholder 5"/>
          <p:cNvSpPr>
            <a:spLocks noGrp="1"/>
          </p:cNvSpPr>
          <p:nvPr>
            <p:ph type="sldNum" sz="quarter" idx="12"/>
          </p:nvPr>
        </p:nvSpPr>
        <p:spPr/>
        <p:txBody>
          <a:bodyPr/>
          <a:lstStyle/>
          <a:p>
            <a:fld id="{261B695E-1B82-42F8-9A5B-D17D304A0F45}" type="slidenum">
              <a:rPr lang="en-US" smtClean="0"/>
              <a:t>‹#›</a:t>
            </a:fld>
            <a:endParaRPr lang="en-US"/>
          </a:p>
        </p:txBody>
      </p:sp>
      <p:cxnSp>
        <p:nvCxnSpPr>
          <p:cNvPr id="9" name="Straight Connector 8"/>
          <p:cNvCxnSpPr/>
          <p:nvPr userDrawn="1"/>
        </p:nvCxnSpPr>
        <p:spPr>
          <a:xfrm flipV="1">
            <a:off x="838200" y="6362700"/>
            <a:ext cx="10515600" cy="880"/>
          </a:xfrm>
          <a:prstGeom prst="line">
            <a:avLst/>
          </a:prstGeom>
          <a:ln w="28575">
            <a:solidFill>
              <a:srgbClr val="290D15"/>
            </a:solidFill>
            <a:prstDash val="solid"/>
          </a:ln>
        </p:spPr>
        <p:style>
          <a:lnRef idx="1">
            <a:schemeClr val="accent1"/>
          </a:lnRef>
          <a:fillRef idx="0">
            <a:schemeClr val="accent1"/>
          </a:fillRef>
          <a:effectRef idx="0">
            <a:schemeClr val="accent1"/>
          </a:effectRef>
          <a:fontRef idx="minor">
            <a:schemeClr val="tx1"/>
          </a:fontRef>
        </p:style>
      </p:cxnSp>
      <p:grpSp>
        <p:nvGrpSpPr>
          <p:cNvPr id="5" name="Group 4"/>
          <p:cNvGrpSpPr/>
          <p:nvPr userDrawn="1"/>
        </p:nvGrpSpPr>
        <p:grpSpPr>
          <a:xfrm>
            <a:off x="5727758" y="6000779"/>
            <a:ext cx="723842" cy="723842"/>
            <a:chOff x="5676958" y="5836559"/>
            <a:chExt cx="825442" cy="825442"/>
          </a:xfrm>
        </p:grpSpPr>
        <p:sp>
          <p:nvSpPr>
            <p:cNvPr id="10" name="Oval 9"/>
            <p:cNvSpPr/>
            <p:nvPr userDrawn="1"/>
          </p:nvSpPr>
          <p:spPr>
            <a:xfrm>
              <a:off x="5676958" y="5836559"/>
              <a:ext cx="825442" cy="825442"/>
            </a:xfrm>
            <a:prstGeom prst="ellipse">
              <a:avLst/>
            </a:prstGeom>
            <a:solidFill>
              <a:schemeClr val="bg1"/>
            </a:solidFill>
            <a:ln>
              <a:solidFill>
                <a:srgbClr val="290D1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31414" y="6087193"/>
              <a:ext cx="716378" cy="327787"/>
            </a:xfrm>
            <a:prstGeom prst="rect">
              <a:avLst/>
            </a:prstGeom>
          </p:spPr>
        </p:pic>
      </p:grpSp>
    </p:spTree>
    <p:extLst>
      <p:ext uri="{BB962C8B-B14F-4D97-AF65-F5344CB8AC3E}">
        <p14:creationId xmlns:p14="http://schemas.microsoft.com/office/powerpoint/2010/main" val="1762664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and 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defTabSz="914400" rtl="0" eaLnBrk="1" latinLnBrk="0" hangingPunct="1">
              <a:lnSpc>
                <a:spcPct val="90000"/>
              </a:lnSpc>
              <a:spcBef>
                <a:spcPct val="0"/>
              </a:spcBef>
              <a:buNone/>
              <a:defRPr lang="en-US" sz="4400" b="0" kern="1200" dirty="0">
                <a:solidFill>
                  <a:srgbClr val="290D15"/>
                </a:solidFill>
                <a:effectLst/>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title</a:t>
            </a:r>
          </a:p>
        </p:txBody>
      </p:sp>
      <p:sp>
        <p:nvSpPr>
          <p:cNvPr id="3" name="Content Placeholder 2"/>
          <p:cNvSpPr>
            <a:spLocks noGrp="1"/>
          </p:cNvSpPr>
          <p:nvPr>
            <p:ph sz="half" idx="1" hasCustomPrompt="1"/>
          </p:nvPr>
        </p:nvSpPr>
        <p:spPr>
          <a:xfrm>
            <a:off x="838200" y="1825626"/>
            <a:ext cx="5181600" cy="3996758"/>
          </a:xfrm>
        </p:spPr>
        <p:txBody>
          <a:bodyPr/>
          <a:lstStyle>
            <a:lvl1pPr>
              <a:defRPr/>
            </a:lvl1pPr>
          </a:lstStyle>
          <a:p>
            <a:pPr lvl="0"/>
            <a:r>
              <a:rPr lang="en-US" dirty="0"/>
              <a:t>Click to add text or media</a:t>
            </a:r>
          </a:p>
        </p:txBody>
      </p:sp>
      <p:sp>
        <p:nvSpPr>
          <p:cNvPr id="4" name="Content Placeholder 3"/>
          <p:cNvSpPr>
            <a:spLocks noGrp="1"/>
          </p:cNvSpPr>
          <p:nvPr>
            <p:ph sz="half" idx="2" hasCustomPrompt="1"/>
          </p:nvPr>
        </p:nvSpPr>
        <p:spPr>
          <a:xfrm>
            <a:off x="6172200" y="1825626"/>
            <a:ext cx="5181600" cy="3996758"/>
          </a:xfrm>
        </p:spPr>
        <p:txBody>
          <a:bodyPr/>
          <a:lstStyle>
            <a:lvl1pPr>
              <a:defRPr baseline="0"/>
            </a:lvl1pPr>
          </a:lstStyle>
          <a:p>
            <a:pPr lvl="0"/>
            <a:r>
              <a:rPr lang="en-US" dirty="0"/>
              <a:t>Click to add text or media</a:t>
            </a:r>
          </a:p>
        </p:txBody>
      </p:sp>
      <p:sp>
        <p:nvSpPr>
          <p:cNvPr id="7" name="Slide Number Placeholder 6"/>
          <p:cNvSpPr>
            <a:spLocks noGrp="1"/>
          </p:cNvSpPr>
          <p:nvPr>
            <p:ph type="sldNum" sz="quarter" idx="12"/>
          </p:nvPr>
        </p:nvSpPr>
        <p:spPr/>
        <p:txBody>
          <a:bodyPr/>
          <a:lstStyle/>
          <a:p>
            <a:fld id="{261B695E-1B82-42F8-9A5B-D17D304A0F45}" type="slidenum">
              <a:rPr lang="en-US" smtClean="0"/>
              <a:t>‹#›</a:t>
            </a:fld>
            <a:endParaRPr lang="en-US"/>
          </a:p>
        </p:txBody>
      </p:sp>
      <p:cxnSp>
        <p:nvCxnSpPr>
          <p:cNvPr id="18" name="Straight Connector 17"/>
          <p:cNvCxnSpPr/>
          <p:nvPr userDrawn="1"/>
        </p:nvCxnSpPr>
        <p:spPr>
          <a:xfrm flipV="1">
            <a:off x="838200" y="6362700"/>
            <a:ext cx="10515600" cy="880"/>
          </a:xfrm>
          <a:prstGeom prst="line">
            <a:avLst/>
          </a:prstGeom>
          <a:ln w="28575">
            <a:solidFill>
              <a:srgbClr val="290D15"/>
            </a:solidFill>
            <a:prstDash val="solid"/>
          </a:ln>
        </p:spPr>
        <p:style>
          <a:lnRef idx="1">
            <a:schemeClr val="accent1"/>
          </a:lnRef>
          <a:fillRef idx="0">
            <a:schemeClr val="accent1"/>
          </a:fillRef>
          <a:effectRef idx="0">
            <a:schemeClr val="accent1"/>
          </a:effectRef>
          <a:fontRef idx="minor">
            <a:schemeClr val="tx1"/>
          </a:fontRef>
        </p:style>
      </p:cxnSp>
      <p:grpSp>
        <p:nvGrpSpPr>
          <p:cNvPr id="19" name="Group 18"/>
          <p:cNvGrpSpPr/>
          <p:nvPr userDrawn="1"/>
        </p:nvGrpSpPr>
        <p:grpSpPr>
          <a:xfrm>
            <a:off x="5727758" y="6000779"/>
            <a:ext cx="723842" cy="723842"/>
            <a:chOff x="5676958" y="5836559"/>
            <a:chExt cx="825442" cy="825442"/>
          </a:xfrm>
        </p:grpSpPr>
        <p:sp>
          <p:nvSpPr>
            <p:cNvPr id="20" name="Oval 19"/>
            <p:cNvSpPr/>
            <p:nvPr userDrawn="1"/>
          </p:nvSpPr>
          <p:spPr>
            <a:xfrm>
              <a:off x="5676958" y="5836559"/>
              <a:ext cx="825442" cy="825442"/>
            </a:xfrm>
            <a:prstGeom prst="ellipse">
              <a:avLst/>
            </a:prstGeom>
            <a:solidFill>
              <a:schemeClr val="bg1"/>
            </a:solidFill>
            <a:ln>
              <a:solidFill>
                <a:srgbClr val="290D1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31414" y="6087193"/>
              <a:ext cx="716378" cy="327787"/>
            </a:xfrm>
            <a:prstGeom prst="rect">
              <a:avLst/>
            </a:prstGeom>
          </p:spPr>
        </p:pic>
      </p:grpSp>
    </p:spTree>
    <p:extLst>
      <p:ext uri="{BB962C8B-B14F-4D97-AF65-F5344CB8AC3E}">
        <p14:creationId xmlns:p14="http://schemas.microsoft.com/office/powerpoint/2010/main" val="2618041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D2A3C2A-52E0-4577-8E66-79FA5D251BCF}" type="datetimeFigureOut">
              <a:rPr lang="en-US" smtClean="0"/>
              <a:t>8/8/2018</a:t>
            </a:fld>
            <a:endParaRPr lang="en-US"/>
          </a:p>
        </p:txBody>
      </p:sp>
      <p:sp>
        <p:nvSpPr>
          <p:cNvPr id="5" name="Slide Number Placeholder 4"/>
          <p:cNvSpPr>
            <a:spLocks noGrp="1"/>
          </p:cNvSpPr>
          <p:nvPr>
            <p:ph type="sldNum" sz="quarter" idx="12"/>
          </p:nvPr>
        </p:nvSpPr>
        <p:spPr/>
        <p:txBody>
          <a:bodyPr/>
          <a:lstStyle/>
          <a:p>
            <a:fld id="{261B695E-1B82-42F8-9A5B-D17D304A0F45}" type="slidenum">
              <a:rPr lang="en-US" smtClean="0"/>
              <a:t>‹#›</a:t>
            </a:fld>
            <a:endParaRPr lang="en-US" dirty="0"/>
          </a:p>
        </p:txBody>
      </p:sp>
      <p:sp>
        <p:nvSpPr>
          <p:cNvPr id="6" name="TextBox 5"/>
          <p:cNvSpPr txBox="1"/>
          <p:nvPr userDrawn="1"/>
        </p:nvSpPr>
        <p:spPr>
          <a:xfrm>
            <a:off x="637953" y="637953"/>
            <a:ext cx="10951535" cy="4308872"/>
          </a:xfrm>
          <a:prstGeom prst="rect">
            <a:avLst/>
          </a:prstGeom>
          <a:noFill/>
        </p:spPr>
        <p:txBody>
          <a:bodyPr wrap="square" rtlCol="0">
            <a:spAutoFit/>
          </a:bodyPr>
          <a:lstStyle/>
          <a:p>
            <a:pPr algn="ctr"/>
            <a:r>
              <a:rPr lang="en-US" sz="4400" b="0" i="0" kern="1200" dirty="0">
                <a:solidFill>
                  <a:srgbClr val="2D111F"/>
                </a:solidFill>
                <a:effectLst/>
                <a:latin typeface="Tahoma" panose="020B0604030504040204" pitchFamily="34" charset="0"/>
                <a:ea typeface="Tahoma" panose="020B0604030504040204" pitchFamily="34" charset="0"/>
                <a:cs typeface="Tahoma" panose="020B0604030504040204" pitchFamily="34" charset="0"/>
              </a:rPr>
              <a:t>All Scripture is breathed out by God and profitable for teaching, for reproof, for correction, and for training in righteousness.</a:t>
            </a:r>
          </a:p>
          <a:p>
            <a:pPr algn="ctr"/>
            <a:endParaRPr lang="en-US" sz="1800" b="0" i="0" kern="1200" dirty="0">
              <a:solidFill>
                <a:srgbClr val="2D111F"/>
              </a:solidFill>
              <a:effectLst/>
              <a:latin typeface="Tahoma" panose="020B0604030504040204" pitchFamily="34" charset="0"/>
              <a:ea typeface="Tahoma" panose="020B0604030504040204" pitchFamily="34" charset="0"/>
              <a:cs typeface="Tahoma" panose="020B0604030504040204" pitchFamily="34" charset="0"/>
            </a:endParaRPr>
          </a:p>
          <a:p>
            <a:pPr algn="r"/>
            <a:r>
              <a:rPr lang="en-US" sz="3200" b="0" i="0" kern="1200" dirty="0">
                <a:solidFill>
                  <a:srgbClr val="2D111F"/>
                </a:solidFill>
                <a:effectLst/>
                <a:latin typeface="Tahoma" panose="020B0604030504040204" pitchFamily="34" charset="0"/>
                <a:ea typeface="Tahoma" panose="020B0604030504040204" pitchFamily="34" charset="0"/>
                <a:cs typeface="Tahoma" panose="020B0604030504040204" pitchFamily="34" charset="0"/>
              </a:rPr>
              <a:t>2</a:t>
            </a:r>
            <a:r>
              <a:rPr lang="en-US" sz="3200" b="0" i="0" kern="1200" baseline="0" dirty="0">
                <a:solidFill>
                  <a:srgbClr val="2D111F"/>
                </a:solidFill>
                <a:effectLst/>
                <a:latin typeface="Tahoma" panose="020B0604030504040204" pitchFamily="34" charset="0"/>
                <a:ea typeface="Tahoma" panose="020B0604030504040204" pitchFamily="34" charset="0"/>
                <a:cs typeface="Tahoma" panose="020B0604030504040204" pitchFamily="34" charset="0"/>
              </a:rPr>
              <a:t> Timothy 3:16 (ESV)</a:t>
            </a:r>
            <a:endParaRPr lang="en-US" sz="3200" b="0" i="0" kern="1200" dirty="0">
              <a:solidFill>
                <a:srgbClr val="2D111F"/>
              </a:solidFill>
              <a:effectLst/>
              <a:latin typeface="Tahoma" panose="020B0604030504040204" pitchFamily="34" charset="0"/>
              <a:ea typeface="Tahoma" panose="020B0604030504040204" pitchFamily="34" charset="0"/>
              <a:cs typeface="Tahoma" panose="020B0604030504040204" pitchFamily="34" charset="0"/>
            </a:endParaRPr>
          </a:p>
          <a:p>
            <a:pPr algn="ctr"/>
            <a:endParaRPr lang="en-US" sz="4400" b="1" i="0" kern="1200" dirty="0">
              <a:solidFill>
                <a:schemeClr val="tx1"/>
              </a:solidFill>
              <a:effectLst/>
              <a:latin typeface="Garamond" panose="02020404030301010803" pitchFamily="18" charset="0"/>
              <a:ea typeface="+mn-ea"/>
              <a:cs typeface="+mn-cs"/>
            </a:endParaRPr>
          </a:p>
        </p:txBody>
      </p:sp>
    </p:spTree>
    <p:extLst>
      <p:ext uri="{BB962C8B-B14F-4D97-AF65-F5344CB8AC3E}">
        <p14:creationId xmlns:p14="http://schemas.microsoft.com/office/powerpoint/2010/main" val="2012814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411B3309-E925-45E2-8FD0-74700161532B}" type="slidenum">
              <a:rPr lang="en-US"/>
              <a:pPr>
                <a:defRPr/>
              </a:pPr>
              <a:t>‹#›</a:t>
            </a:fld>
            <a:endParaRPr lang="en-US" dirty="0"/>
          </a:p>
        </p:txBody>
      </p:sp>
    </p:spTree>
    <p:extLst>
      <p:ext uri="{BB962C8B-B14F-4D97-AF65-F5344CB8AC3E}">
        <p14:creationId xmlns:p14="http://schemas.microsoft.com/office/powerpoint/2010/main" val="1494831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7168516-BBCA-481F-9D58-0594AB7D2B3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a:extLst>
              <a:ext uri="{FF2B5EF4-FFF2-40B4-BE49-F238E27FC236}">
                <a16:creationId xmlns:a16="http://schemas.microsoft.com/office/drawing/2014/main" id="{5ACF36C0-CE25-471A-A149-E9FE653D7FC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a:extLst>
              <a:ext uri="{FF2B5EF4-FFF2-40B4-BE49-F238E27FC236}">
                <a16:creationId xmlns:a16="http://schemas.microsoft.com/office/drawing/2014/main" id="{4846278F-5569-43A7-8B97-2F8C4EBC0FFF}"/>
              </a:ext>
            </a:extLst>
          </p:cNvPr>
          <p:cNvSpPr>
            <a:spLocks noGrp="1" noChangeArrowheads="1"/>
          </p:cNvSpPr>
          <p:nvPr>
            <p:ph type="sldNum" sz="quarter" idx="12"/>
          </p:nvPr>
        </p:nvSpPr>
        <p:spPr/>
        <p:txBody>
          <a:bodyPr/>
          <a:lstStyle>
            <a:lvl1pPr>
              <a:defRPr/>
            </a:lvl1pPr>
          </a:lstStyle>
          <a:p>
            <a:fld id="{37A89FF8-2163-4F02-B694-E0552A765C26}" type="slidenum">
              <a:rPr lang="en-US" altLang="en-US"/>
              <a:pPr/>
              <a:t>‹#›</a:t>
            </a:fld>
            <a:endParaRPr lang="en-US" altLang="en-US"/>
          </a:p>
        </p:txBody>
      </p:sp>
    </p:spTree>
    <p:extLst>
      <p:ext uri="{BB962C8B-B14F-4D97-AF65-F5344CB8AC3E}">
        <p14:creationId xmlns:p14="http://schemas.microsoft.com/office/powerpoint/2010/main" val="1563324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2D23635-D47C-4B8E-BEA2-31424C889681}" type="slidenum">
              <a:rPr lang="en-US"/>
              <a:pPr>
                <a:defRPr/>
              </a:pPr>
              <a:t>‹#›</a:t>
            </a:fld>
            <a:endParaRPr lang="en-US"/>
          </a:p>
        </p:txBody>
      </p:sp>
    </p:spTree>
    <p:extLst>
      <p:ext uri="{BB962C8B-B14F-4D97-AF65-F5344CB8AC3E}">
        <p14:creationId xmlns:p14="http://schemas.microsoft.com/office/powerpoint/2010/main" val="86361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Alternativ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029552" y="2176952"/>
            <a:ext cx="6132897" cy="840230"/>
          </a:xfrm>
          <a:noFill/>
        </p:spPr>
        <p:txBody>
          <a:bodyPr wrap="square" rtlCol="0">
            <a:spAutoFit/>
          </a:bodyPr>
          <a:lstStyle>
            <a:lvl1pPr marL="0" indent="0" algn="ctr">
              <a:buNone/>
              <a:defRPr lang="en-US" sz="5400" b="1" dirty="0">
                <a:solidFill>
                  <a:srgbClr val="290D15"/>
                </a:solidFill>
                <a:effectLst/>
                <a:latin typeface="Tahoma" panose="020B0604030504040204" pitchFamily="34" charset="0"/>
                <a:ea typeface="Tahoma" panose="020B0604030504040204" pitchFamily="34" charset="0"/>
                <a:cs typeface="Tahoma" panose="020B0604030504040204" pitchFamily="34" charset="0"/>
              </a:defRPr>
            </a:lvl1pPr>
          </a:lstStyle>
          <a:p>
            <a:pPr marL="0" lvl="0" algn="ctr"/>
            <a:r>
              <a:rPr lang="en-US" dirty="0"/>
              <a:t>Click to add topic</a:t>
            </a:r>
          </a:p>
        </p:txBody>
      </p:sp>
      <p:sp>
        <p:nvSpPr>
          <p:cNvPr id="6" name="Slide Number Placeholder 5"/>
          <p:cNvSpPr>
            <a:spLocks noGrp="1"/>
          </p:cNvSpPr>
          <p:nvPr>
            <p:ph type="sldNum" sz="quarter" idx="12"/>
          </p:nvPr>
        </p:nvSpPr>
        <p:spPr/>
        <p:txBody>
          <a:bodyPr/>
          <a:lstStyle/>
          <a:p>
            <a:fld id="{261B695E-1B82-42F8-9A5B-D17D304A0F45}" type="slidenum">
              <a:rPr lang="en-US" smtClean="0">
                <a:solidFill>
                  <a:prstClr val="black">
                    <a:tint val="75000"/>
                  </a:prstClr>
                </a:solidFill>
              </a:rPr>
              <a:pPr/>
              <a:t>‹#›</a:t>
            </a:fld>
            <a:endParaRPr lang="en-US">
              <a:solidFill>
                <a:prstClr val="black">
                  <a:tint val="75000"/>
                </a:prstClr>
              </a:solidFill>
            </a:endParaRPr>
          </a:p>
        </p:txBody>
      </p:sp>
      <p:sp>
        <p:nvSpPr>
          <p:cNvPr id="19" name="Text Placeholder 18"/>
          <p:cNvSpPr>
            <a:spLocks noGrp="1"/>
          </p:cNvSpPr>
          <p:nvPr>
            <p:ph type="body" sz="quarter" idx="13" hasCustomPrompt="1"/>
          </p:nvPr>
        </p:nvSpPr>
        <p:spPr>
          <a:xfrm>
            <a:off x="3029552" y="3052883"/>
            <a:ext cx="6132896" cy="473075"/>
          </a:xfrm>
        </p:spPr>
        <p:txBody>
          <a:bodyPr>
            <a:noAutofit/>
          </a:bodyPr>
          <a:lstStyle>
            <a:lvl1pPr marL="0" indent="0" algn="ctr">
              <a:spcBef>
                <a:spcPts val="0"/>
              </a:spcBef>
              <a:buNone/>
              <a:defRPr sz="4000" baseline="0">
                <a:solidFill>
                  <a:srgbClr val="290D15"/>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defRPr>
            </a:lvl1pPr>
          </a:lstStyle>
          <a:p>
            <a:pPr lvl="0"/>
            <a:r>
              <a:rPr lang="en-US" dirty="0"/>
              <a:t>Click to add speaker</a:t>
            </a:r>
          </a:p>
        </p:txBody>
      </p:sp>
      <p:sp>
        <p:nvSpPr>
          <p:cNvPr id="2" name="TextBox 1"/>
          <p:cNvSpPr txBox="1"/>
          <p:nvPr userDrawn="1"/>
        </p:nvSpPr>
        <p:spPr>
          <a:xfrm>
            <a:off x="269765" y="805650"/>
            <a:ext cx="5155675" cy="707886"/>
          </a:xfrm>
          <a:prstGeom prst="rect">
            <a:avLst/>
          </a:prstGeom>
          <a:noFill/>
        </p:spPr>
        <p:txBody>
          <a:bodyPr wrap="square" rtlCol="0">
            <a:spAutoFit/>
          </a:bodyPr>
          <a:lstStyle/>
          <a:p>
            <a:r>
              <a:rPr lang="en-US" sz="4000" b="1" dirty="0">
                <a:solidFill>
                  <a:srgbClr val="290D15"/>
                </a:solidFill>
                <a:latin typeface="Tahoma" panose="020B0604030504040204" pitchFamily="34" charset="0"/>
                <a:ea typeface="Tahoma" panose="020B0604030504040204" pitchFamily="34" charset="0"/>
                <a:cs typeface="Tahoma" panose="020B0604030504040204" pitchFamily="34" charset="0"/>
              </a:rPr>
              <a:t>The Prophets</a:t>
            </a:r>
          </a:p>
        </p:txBody>
      </p:sp>
      <p:sp>
        <p:nvSpPr>
          <p:cNvPr id="13" name="TextBox 12"/>
          <p:cNvSpPr txBox="1"/>
          <p:nvPr userDrawn="1"/>
        </p:nvSpPr>
        <p:spPr>
          <a:xfrm>
            <a:off x="269765" y="363041"/>
            <a:ext cx="5155675" cy="584775"/>
          </a:xfrm>
          <a:prstGeom prst="rect">
            <a:avLst/>
          </a:prstGeom>
          <a:noFill/>
          <a:ln w="38100" cmpd="thickThin">
            <a:noFill/>
          </a:ln>
          <a:effectLst/>
        </p:spPr>
        <p:txBody>
          <a:bodyPr wrap="square" rtlCol="0">
            <a:spAutoFit/>
          </a:bodyPr>
          <a:lstStyle/>
          <a:p>
            <a:pPr algn="ctr"/>
            <a:r>
              <a:rPr lang="en-US" sz="3100" dirty="0">
                <a:solidFill>
                  <a:srgbClr val="290D15"/>
                </a:solidFill>
                <a:latin typeface="Tahoma" panose="020B0604030504040204" pitchFamily="34" charset="0"/>
                <a:ea typeface="Tahoma" panose="020B0604030504040204" pitchFamily="34" charset="0"/>
                <a:cs typeface="Tahoma" panose="020B0604030504040204" pitchFamily="34" charset="0"/>
              </a:rPr>
              <a:t>SUMMER TEACHING SERIES</a:t>
            </a:r>
          </a:p>
        </p:txBody>
      </p:sp>
      <p:grpSp>
        <p:nvGrpSpPr>
          <p:cNvPr id="11" name="Group 10"/>
          <p:cNvGrpSpPr/>
          <p:nvPr userDrawn="1"/>
        </p:nvGrpSpPr>
        <p:grpSpPr>
          <a:xfrm>
            <a:off x="10769716" y="221566"/>
            <a:ext cx="1168168" cy="1168168"/>
            <a:chOff x="565485" y="2365859"/>
            <a:chExt cx="1828800" cy="1828800"/>
          </a:xfrm>
        </p:grpSpPr>
        <p:sp>
          <p:nvSpPr>
            <p:cNvPr id="8" name="Oval 7"/>
            <p:cNvSpPr/>
            <p:nvPr userDrawn="1"/>
          </p:nvSpPr>
          <p:spPr>
            <a:xfrm>
              <a:off x="565485" y="2365859"/>
              <a:ext cx="1828800" cy="18288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6135" y="2921149"/>
              <a:ext cx="1587165" cy="726225"/>
            </a:xfrm>
            <a:prstGeom prst="rect">
              <a:avLst/>
            </a:prstGeom>
          </p:spPr>
        </p:pic>
      </p:grpSp>
      <p:sp>
        <p:nvSpPr>
          <p:cNvPr id="15" name="TextBox 14"/>
          <p:cNvSpPr txBox="1"/>
          <p:nvPr userDrawn="1"/>
        </p:nvSpPr>
        <p:spPr>
          <a:xfrm>
            <a:off x="5589198" y="3610057"/>
            <a:ext cx="1013604" cy="707886"/>
          </a:xfrm>
          <a:prstGeom prst="rect">
            <a:avLst/>
          </a:prstGeom>
          <a:noFill/>
          <a:ln w="38100" cmpd="thickThin">
            <a:noFill/>
          </a:ln>
          <a:effectLst/>
        </p:spPr>
        <p:txBody>
          <a:bodyPr wrap="square" rtlCol="0">
            <a:spAutoFit/>
          </a:bodyPr>
          <a:lstStyle/>
          <a:p>
            <a:pPr algn="ctr"/>
            <a:r>
              <a:rPr lang="en-US" sz="4000" dirty="0">
                <a:solidFill>
                  <a:srgbClr val="290D15"/>
                </a:solidFill>
                <a:sym typeface="Wingdings 2" panose="05020102010507070707" pitchFamily="18" charset="2"/>
              </a:rPr>
              <a:t></a:t>
            </a:r>
            <a:endParaRPr lang="en-US" sz="4000" dirty="0">
              <a:solidFill>
                <a:srgbClr val="290D15"/>
              </a:solidFill>
            </a:endParaRPr>
          </a:p>
        </p:txBody>
      </p:sp>
    </p:spTree>
    <p:extLst>
      <p:ext uri="{BB962C8B-B14F-4D97-AF65-F5344CB8AC3E}">
        <p14:creationId xmlns:p14="http://schemas.microsoft.com/office/powerpoint/2010/main" val="1183542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2A3C2A-52E0-4577-8E66-79FA5D251BCF}" type="datetimeFigureOut">
              <a:rPr lang="en-US" smtClean="0"/>
              <a:t>8/8/2018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1B695E-1B82-42F8-9A5B-D17D304A0F45}" type="slidenum">
              <a:rPr lang="en-US" smtClean="0"/>
              <a:t>‹#›</a:t>
            </a:fld>
            <a:endParaRPr lang="en-US" dirty="0"/>
          </a:p>
        </p:txBody>
      </p:sp>
    </p:spTree>
    <p:extLst>
      <p:ext uri="{BB962C8B-B14F-4D97-AF65-F5344CB8AC3E}">
        <p14:creationId xmlns:p14="http://schemas.microsoft.com/office/powerpoint/2010/main" val="95648566"/>
      </p:ext>
    </p:extLst>
  </p:cSld>
  <p:clrMap bg1="lt1" tx1="dk1" bg2="lt2" tx2="dk2" accent1="accent1" accent2="accent2" accent3="accent3" accent4="accent4" accent5="accent5" accent6="accent6" hlink="hlink" folHlink="folHlink"/>
  <p:sldLayoutIdLst>
    <p:sldLayoutId id="2147483770" r:id="rId1"/>
    <p:sldLayoutId id="2147483759" r:id="rId2"/>
    <p:sldLayoutId id="2147483758" r:id="rId3"/>
    <p:sldLayoutId id="2147483760" r:id="rId4"/>
    <p:sldLayoutId id="2147483768" r:id="rId5"/>
    <p:sldLayoutId id="2147483778" r:id="rId6"/>
    <p:sldLayoutId id="2147483779" r:id="rId7"/>
    <p:sldLayoutId id="2147483804"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2A3C2A-52E0-4577-8E66-79FA5D251BCF}" type="datetimeFigureOut">
              <a:rPr lang="en-US" smtClean="0">
                <a:solidFill>
                  <a:prstClr val="black">
                    <a:tint val="75000"/>
                  </a:prstClr>
                </a:solidFill>
              </a:rPr>
              <a:pPr/>
              <a:t>8/8/2018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1B695E-1B82-42F8-9A5B-D17D304A0F4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8272229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2A3C2A-52E0-4577-8E66-79FA5D251BCF}" type="datetimeFigureOut">
              <a:rPr lang="en-US" smtClean="0">
                <a:solidFill>
                  <a:prstClr val="black">
                    <a:tint val="75000"/>
                  </a:prstClr>
                </a:solidFill>
              </a:rPr>
              <a:pPr/>
              <a:t>8/8/2018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1B695E-1B82-42F8-9A5B-D17D304A0F4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13009739"/>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a:effectLst>
                  <a:outerShdw blurRad="38100" dist="38100" dir="2700000" algn="tl">
                    <a:srgbClr val="000000">
                      <a:alpha val="43137"/>
                    </a:srgbClr>
                  </a:outerShdw>
                </a:effectLst>
              </a:rPr>
              <a:t>Jeremiah</a:t>
            </a:r>
          </a:p>
        </p:txBody>
      </p:sp>
      <p:sp>
        <p:nvSpPr>
          <p:cNvPr id="3" name="Text Placeholder 2"/>
          <p:cNvSpPr>
            <a:spLocks noGrp="1"/>
          </p:cNvSpPr>
          <p:nvPr>
            <p:ph type="body" sz="quarter" idx="13"/>
          </p:nvPr>
        </p:nvSpPr>
        <p:spPr/>
        <p:txBody>
          <a:bodyPr/>
          <a:lstStyle/>
          <a:p>
            <a:r>
              <a:rPr lang="en-US" dirty="0">
                <a:effectLst>
                  <a:outerShdw blurRad="38100" dist="38100" dir="2700000" algn="tl">
                    <a:srgbClr val="000000">
                      <a:alpha val="43137"/>
                    </a:srgbClr>
                  </a:outerShdw>
                </a:effectLst>
              </a:rPr>
              <a:t>David Vallance</a:t>
            </a:r>
          </a:p>
        </p:txBody>
      </p:sp>
    </p:spTree>
    <p:extLst>
      <p:ext uri="{BB962C8B-B14F-4D97-AF65-F5344CB8AC3E}">
        <p14:creationId xmlns:p14="http://schemas.microsoft.com/office/powerpoint/2010/main" val="664624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7ABC0D-167B-4B40-B0F2-DCA2872BB9AB}"/>
              </a:ext>
            </a:extLst>
          </p:cNvPr>
          <p:cNvPicPr>
            <a:picLocks noChangeAspect="1"/>
          </p:cNvPicPr>
          <p:nvPr/>
        </p:nvPicPr>
        <p:blipFill>
          <a:blip r:embed="rId2"/>
          <a:stretch>
            <a:fillRect/>
          </a:stretch>
        </p:blipFill>
        <p:spPr>
          <a:xfrm>
            <a:off x="952500" y="0"/>
            <a:ext cx="10287000" cy="6858000"/>
          </a:xfrm>
          <a:prstGeom prst="rect">
            <a:avLst/>
          </a:prstGeom>
        </p:spPr>
      </p:pic>
    </p:spTree>
    <p:extLst>
      <p:ext uri="{BB962C8B-B14F-4D97-AF65-F5344CB8AC3E}">
        <p14:creationId xmlns:p14="http://schemas.microsoft.com/office/powerpoint/2010/main" val="233003564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1143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12290" name="Picture 2" descr="Image result for judah's last five kings">
            <a:extLst>
              <a:ext uri="{FF2B5EF4-FFF2-40B4-BE49-F238E27FC236}">
                <a16:creationId xmlns:a16="http://schemas.microsoft.com/office/drawing/2014/main" id="{5C803707-DA3B-4FBB-B8F8-873582D945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 y="1361872"/>
            <a:ext cx="12185173" cy="4134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9783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6" name="Picture 2" descr="Image result for judah's last five kings">
            <a:extLst>
              <a:ext uri="{FF2B5EF4-FFF2-40B4-BE49-F238E27FC236}">
                <a16:creationId xmlns:a16="http://schemas.microsoft.com/office/drawing/2014/main" id="{9DDB34AD-E8D6-4786-8B64-9603CCD63B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6468" y="549392"/>
            <a:ext cx="6848272" cy="5836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169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13314" name="Picture 2" descr="Image result for judah's last five kings">
            <a:extLst>
              <a:ext uri="{FF2B5EF4-FFF2-40B4-BE49-F238E27FC236}">
                <a16:creationId xmlns:a16="http://schemas.microsoft.com/office/drawing/2014/main" id="{BD8DA96A-AF8A-452D-A25E-C7DFB541C0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442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4591AE-6411-4705-9F00-25097797EC00}"/>
              </a:ext>
            </a:extLst>
          </p:cNvPr>
          <p:cNvPicPr>
            <a:picLocks noChangeAspect="1"/>
          </p:cNvPicPr>
          <p:nvPr/>
        </p:nvPicPr>
        <p:blipFill>
          <a:blip r:embed="rId2"/>
          <a:stretch>
            <a:fillRect/>
          </a:stretch>
        </p:blipFill>
        <p:spPr>
          <a:xfrm>
            <a:off x="887762" y="0"/>
            <a:ext cx="10416475" cy="6858000"/>
          </a:xfrm>
          <a:prstGeom prst="rect">
            <a:avLst/>
          </a:prstGeom>
        </p:spPr>
      </p:pic>
    </p:spTree>
    <p:extLst>
      <p:ext uri="{BB962C8B-B14F-4D97-AF65-F5344CB8AC3E}">
        <p14:creationId xmlns:p14="http://schemas.microsoft.com/office/powerpoint/2010/main" val="152280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Character Sketch:  Who is Jeremiah? </a:t>
            </a:r>
          </a:p>
        </p:txBody>
      </p:sp>
    </p:spTree>
    <p:extLst>
      <p:ext uri="{BB962C8B-B14F-4D97-AF65-F5344CB8AC3E}">
        <p14:creationId xmlns:p14="http://schemas.microsoft.com/office/powerpoint/2010/main" val="4129021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Jeremiah the Prophet:  His Name</a:t>
            </a:r>
          </a:p>
        </p:txBody>
      </p:sp>
      <p:sp>
        <p:nvSpPr>
          <p:cNvPr id="3" name="Content Placeholder 2"/>
          <p:cNvSpPr>
            <a:spLocks noGrp="1"/>
          </p:cNvSpPr>
          <p:nvPr>
            <p:ph idx="1"/>
          </p:nvPr>
        </p:nvSpPr>
        <p:spPr/>
        <p:txBody>
          <a:bodyPr>
            <a:normAutofit/>
          </a:bodyPr>
          <a:lstStyle/>
          <a:p>
            <a:r>
              <a:rPr lang="en-US" dirty="0">
                <a:effectLst>
                  <a:outerShdw blurRad="38100" dist="38100" dir="2700000" algn="tl">
                    <a:srgbClr val="000000">
                      <a:alpha val="43137"/>
                    </a:srgbClr>
                  </a:outerShdw>
                </a:effectLst>
              </a:rPr>
              <a:t>Jeremiah (Hebrew</a:t>
            </a:r>
            <a:r>
              <a:rPr lang="he-IL" dirty="0">
                <a:effectLst>
                  <a:outerShdw blurRad="38100" dist="38100" dir="2700000" algn="tl">
                    <a:srgbClr val="000000">
                      <a:alpha val="43137"/>
                    </a:srgbClr>
                  </a:outerShdw>
                </a:effectLst>
                <a:cs typeface="+mj-cs"/>
              </a:rPr>
              <a:t>יִרְמְיָ֖הוּ </a:t>
            </a:r>
            <a:r>
              <a:rPr lang="en-US" dirty="0">
                <a:effectLst>
                  <a:outerShdw blurRad="38100" dist="38100" dir="2700000" algn="tl">
                    <a:srgbClr val="000000">
                      <a:alpha val="43137"/>
                    </a:srgbClr>
                  </a:outerShdw>
                </a:effectLst>
                <a:cs typeface="+mj-cs"/>
              </a:rPr>
              <a:t> </a:t>
            </a:r>
            <a:r>
              <a:rPr lang="en-US" i="1" dirty="0">
                <a:effectLst>
                  <a:outerShdw blurRad="38100" dist="38100" dir="2700000" algn="tl">
                    <a:srgbClr val="000000">
                      <a:alpha val="43137"/>
                    </a:srgbClr>
                  </a:outerShdw>
                </a:effectLst>
              </a:rPr>
              <a:t>Yirmeyahu</a:t>
            </a:r>
            <a:r>
              <a:rPr lang="en-US" dirty="0">
                <a:effectLst>
                  <a:outerShdw blurRad="38100" dist="38100" dir="2700000" algn="tl">
                    <a:srgbClr val="000000">
                      <a:alpha val="43137"/>
                    </a:srgbClr>
                  </a:outerShdw>
                </a:effectLst>
              </a:rPr>
              <a:t>) means “Yahweh throws,” i.e. “lays a foundation, establishes, appoints, or sends”</a:t>
            </a:r>
          </a:p>
          <a:p>
            <a:r>
              <a:rPr lang="en-US" dirty="0">
                <a:effectLst>
                  <a:outerShdw blurRad="38100" dist="38100" dir="2700000" algn="tl">
                    <a:srgbClr val="000000">
                      <a:alpha val="43137"/>
                    </a:srgbClr>
                  </a:outerShdw>
                </a:effectLst>
              </a:rPr>
              <a:t>The Greek form of the Hebrew name in the Septuagint is Hieremias, and the Latin form is Jeremias [Jeremiah, Jeremy]</a:t>
            </a:r>
          </a:p>
          <a:p>
            <a:r>
              <a:rPr lang="en-US" dirty="0">
                <a:effectLst>
                  <a:outerShdw blurRad="38100" dist="38100" dir="2700000" algn="tl">
                    <a:srgbClr val="000000">
                      <a:alpha val="43137"/>
                    </a:srgbClr>
                  </a:outerShdw>
                </a:effectLst>
              </a:rPr>
              <a:t>Seven other Jeremiahs appear in Scripture:  2 Kings 23:31; 1 Chronicles 5:24; 12:4; 12:10, 13; Nehemiah 10:2; 12:1</a:t>
            </a:r>
          </a:p>
          <a:p>
            <a:r>
              <a:rPr lang="en-US" dirty="0">
                <a:effectLst>
                  <a:outerShdw blurRad="38100" dist="38100" dir="2700000" algn="tl">
                    <a:srgbClr val="000000">
                      <a:alpha val="43137"/>
                    </a:srgbClr>
                  </a:outerShdw>
                </a:effectLst>
              </a:rPr>
              <a:t>Jeremiah is mentioned at least nine times outside his book:  2 Chronicles 35:25; 36:12, 21, 22; Daniel 9:2; Ezra 1:1; Matthew 2:17; 16:14; 27:9</a:t>
            </a:r>
          </a:p>
          <a:p>
            <a:endParaRPr lang="en-US" dirty="0">
              <a:effectLst>
                <a:outerShdw blurRad="38100" dist="38100" dir="2700000" algn="tl">
                  <a:srgbClr val="000000">
                    <a:alpha val="43137"/>
                  </a:srgbClr>
                </a:outerShdw>
              </a:effectLst>
            </a:endParaRPr>
          </a:p>
          <a:p>
            <a:endParaRPr lang="en-US" dirty="0">
              <a:effectLst>
                <a:outerShdw blurRad="38100" dist="38100" dir="2700000" algn="tl">
                  <a:srgbClr val="000000">
                    <a:alpha val="43137"/>
                  </a:srgbClr>
                </a:outerShdw>
              </a:effectLst>
            </a:endParaRPr>
          </a:p>
          <a:p>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30312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Jeremiah the Prophet:  His Early Life</a:t>
            </a:r>
          </a:p>
        </p:txBody>
      </p:sp>
      <p:sp>
        <p:nvSpPr>
          <p:cNvPr id="3" name="Content Placeholder 2"/>
          <p:cNvSpPr>
            <a:spLocks noGrp="1"/>
          </p:cNvSpPr>
          <p:nvPr>
            <p:ph idx="1"/>
          </p:nvPr>
        </p:nvSpPr>
        <p:spPr/>
        <p:txBody>
          <a:bodyPr>
            <a:normAutofit fontScale="92500" lnSpcReduction="10000"/>
          </a:bodyPr>
          <a:lstStyle/>
          <a:p>
            <a:r>
              <a:rPr lang="en-US" sz="3000" dirty="0">
                <a:effectLst>
                  <a:outerShdw blurRad="38100" dist="38100" dir="2700000" algn="tl">
                    <a:srgbClr val="000000">
                      <a:alpha val="43137"/>
                    </a:srgbClr>
                  </a:outerShdw>
                </a:effectLst>
              </a:rPr>
              <a:t>Born c. 650 BC in priest-city of Anathoth, NE of Jerusalem</a:t>
            </a:r>
          </a:p>
          <a:p>
            <a:r>
              <a:rPr lang="en-US" sz="3000" dirty="0">
                <a:effectLst>
                  <a:outerShdw blurRad="38100" dist="38100" dir="2700000" algn="tl">
                    <a:srgbClr val="000000">
                      <a:alpha val="43137"/>
                    </a:srgbClr>
                  </a:outerShdw>
                </a:effectLst>
              </a:rPr>
              <a:t>A priest most likely of Abiathar’s line</a:t>
            </a:r>
          </a:p>
          <a:p>
            <a:r>
              <a:rPr lang="en-US" sz="3000" dirty="0">
                <a:effectLst>
                  <a:outerShdw blurRad="38100" dist="38100" dir="2700000" algn="tl">
                    <a:srgbClr val="000000">
                      <a:alpha val="43137"/>
                    </a:srgbClr>
                  </a:outerShdw>
                </a:effectLst>
              </a:rPr>
              <a:t>Born in the reign of King Josiah—the last of Judah’s good kings</a:t>
            </a:r>
          </a:p>
          <a:p>
            <a:r>
              <a:rPr lang="en-US" sz="3000" dirty="0">
                <a:effectLst>
                  <a:outerShdw blurRad="38100" dist="38100" dir="2700000" algn="tl">
                    <a:srgbClr val="000000">
                      <a:alpha val="43137"/>
                    </a:srgbClr>
                  </a:outerShdw>
                </a:effectLst>
              </a:rPr>
              <a:t>Then tragedy and turmoil:</a:t>
            </a:r>
          </a:p>
          <a:p>
            <a:pPr lvl="1"/>
            <a:r>
              <a:rPr lang="en-US" sz="2800" dirty="0">
                <a:effectLst>
                  <a:outerShdw blurRad="38100" dist="38100" dir="2700000" algn="tl">
                    <a:srgbClr val="000000">
                      <a:alpha val="43137"/>
                    </a:srgbClr>
                  </a:outerShdw>
                </a:effectLst>
              </a:rPr>
              <a:t>Nineveh destroyed in 612 BC</a:t>
            </a:r>
          </a:p>
          <a:p>
            <a:pPr lvl="1"/>
            <a:r>
              <a:rPr lang="en-US" sz="2800" dirty="0">
                <a:effectLst>
                  <a:outerShdw blurRad="38100" dist="38100" dir="2700000" algn="tl">
                    <a:srgbClr val="000000">
                      <a:alpha val="43137"/>
                    </a:srgbClr>
                  </a:outerShdw>
                </a:effectLst>
              </a:rPr>
              <a:t>Josiah killed at Battle of Megiddo in 609 BC</a:t>
            </a:r>
          </a:p>
          <a:p>
            <a:pPr lvl="1"/>
            <a:r>
              <a:rPr lang="en-US" sz="2800" dirty="0">
                <a:effectLst>
                  <a:outerShdw blurRad="38100" dist="38100" dir="2700000" algn="tl">
                    <a:srgbClr val="000000">
                      <a:alpha val="43137"/>
                    </a:srgbClr>
                  </a:outerShdw>
                </a:effectLst>
              </a:rPr>
              <a:t>Jehoahaz deposed by Necho II after only three months; Jehoiakim begin to reign</a:t>
            </a:r>
          </a:p>
          <a:p>
            <a:pPr lvl="1"/>
            <a:r>
              <a:rPr lang="en-US" sz="2800" dirty="0">
                <a:effectLst>
                  <a:outerShdw blurRad="38100" dist="38100" dir="2700000" algn="tl">
                    <a:srgbClr val="000000">
                      <a:alpha val="43137"/>
                    </a:srgbClr>
                  </a:outerShdw>
                </a:effectLst>
              </a:rPr>
              <a:t>Egypt defeated at Carchemish in 605 BC</a:t>
            </a:r>
          </a:p>
          <a:p>
            <a:pPr lvl="1"/>
            <a:r>
              <a:rPr lang="en-US" sz="2800" dirty="0">
                <a:effectLst>
                  <a:outerShdw blurRad="38100" dist="38100" dir="2700000" algn="tl">
                    <a:srgbClr val="000000">
                      <a:alpha val="43137"/>
                    </a:srgbClr>
                  </a:outerShdw>
                </a:effectLst>
              </a:rPr>
              <a:t>First deportation to Babylon in 605 BC</a:t>
            </a:r>
          </a:p>
        </p:txBody>
      </p:sp>
    </p:spTree>
    <p:extLst>
      <p:ext uri="{BB962C8B-B14F-4D97-AF65-F5344CB8AC3E}">
        <p14:creationId xmlns:p14="http://schemas.microsoft.com/office/powerpoint/2010/main" val="909709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11266" name="Picture 2" descr="Related image">
            <a:extLst>
              <a:ext uri="{FF2B5EF4-FFF2-40B4-BE49-F238E27FC236}">
                <a16:creationId xmlns:a16="http://schemas.microsoft.com/office/drawing/2014/main" id="{F173619E-BF29-4496-93FD-48F41BC4F5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765" y="0"/>
            <a:ext cx="9142470" cy="6864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804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Jeremiah the Prophet:  His Career</a:t>
            </a:r>
          </a:p>
        </p:txBody>
      </p:sp>
      <p:sp>
        <p:nvSpPr>
          <p:cNvPr id="3" name="Content Placeholder 2"/>
          <p:cNvSpPr>
            <a:spLocks noGrp="1"/>
          </p:cNvSpPr>
          <p:nvPr>
            <p:ph idx="1"/>
          </p:nvPr>
        </p:nvSpPr>
        <p:spPr/>
        <p:txBody>
          <a:bodyPr>
            <a:normAutofit/>
          </a:bodyPr>
          <a:lstStyle/>
          <a:p>
            <a:r>
              <a:rPr lang="en-US" sz="3600" dirty="0">
                <a:effectLst>
                  <a:outerShdw blurRad="38100" dist="38100" dir="2700000" algn="tl">
                    <a:srgbClr val="000000">
                      <a:alpha val="43137"/>
                    </a:srgbClr>
                  </a:outerShdw>
                </a:effectLst>
              </a:rPr>
              <a:t>One of Judah’s greatest prophets during its darkest days</a:t>
            </a:r>
          </a:p>
          <a:p>
            <a:r>
              <a:rPr lang="en-US" sz="3600" dirty="0">
                <a:effectLst>
                  <a:outerShdw blurRad="38100" dist="38100" dir="2700000" algn="tl">
                    <a:srgbClr val="000000">
                      <a:alpha val="43137"/>
                    </a:srgbClr>
                  </a:outerShdw>
                </a:effectLst>
              </a:rPr>
              <a:t>“Jeremiad”—a long, mournful lament or complaint; a list of woes</a:t>
            </a:r>
          </a:p>
          <a:p>
            <a:r>
              <a:rPr lang="en-US" sz="3600" dirty="0">
                <a:effectLst>
                  <a:outerShdw blurRad="38100" dist="38100" dir="2700000" algn="tl">
                    <a:srgbClr val="000000">
                      <a:alpha val="43137"/>
                    </a:srgbClr>
                  </a:outerShdw>
                </a:effectLst>
              </a:rPr>
              <a:t>The people wallow in apostasy and immorality, growing even more treacherous than Israel (3:1)</a:t>
            </a:r>
          </a:p>
          <a:p>
            <a:r>
              <a:rPr lang="en-US" sz="3600" dirty="0">
                <a:effectLst>
                  <a:outerShdw blurRad="38100" dist="38100" dir="2700000" algn="tl">
                    <a:srgbClr val="000000">
                      <a:alpha val="43137"/>
                    </a:srgbClr>
                  </a:outerShdw>
                </a:effectLst>
              </a:rPr>
              <a:t>Proclaims an approaching avalanche of judgment</a:t>
            </a:r>
          </a:p>
          <a:p>
            <a:endParaRPr lang="en-US"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90075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Importance and Relevance</a:t>
            </a:r>
          </a:p>
        </p:txBody>
      </p:sp>
      <p:sp>
        <p:nvSpPr>
          <p:cNvPr id="3" name="Content Placeholder 2"/>
          <p:cNvSpPr>
            <a:spLocks noGrp="1"/>
          </p:cNvSpPr>
          <p:nvPr>
            <p:ph idx="1"/>
          </p:nvPr>
        </p:nvSpPr>
        <p:spPr/>
        <p:txBody>
          <a:bodyPr>
            <a:normAutofit lnSpcReduction="10000"/>
          </a:bodyPr>
          <a:lstStyle/>
          <a:p>
            <a:r>
              <a:rPr lang="en-US" sz="3200" dirty="0">
                <a:effectLst>
                  <a:outerShdw blurRad="38100" dist="38100" dir="2700000" algn="tl">
                    <a:srgbClr val="000000">
                      <a:alpha val="43137"/>
                    </a:srgbClr>
                  </a:outerShdw>
                </a:effectLst>
              </a:rPr>
              <a:t>Longest book in the Bible by word count</a:t>
            </a:r>
          </a:p>
          <a:p>
            <a:r>
              <a:rPr lang="en-US" sz="3200" dirty="0">
                <a:effectLst>
                  <a:outerShdw blurRad="38100" dist="38100" dir="2700000" algn="tl">
                    <a:srgbClr val="000000">
                      <a:alpha val="43137"/>
                    </a:srgbClr>
                  </a:outerShdw>
                </a:effectLst>
              </a:rPr>
              <a:t>Longest OT quotation in NT:</a:t>
            </a:r>
          </a:p>
          <a:p>
            <a:pPr lvl="1"/>
            <a:r>
              <a:rPr lang="en-US" sz="2800" dirty="0">
                <a:effectLst>
                  <a:outerShdw blurRad="38100" dist="38100" dir="2700000" algn="tl">
                    <a:srgbClr val="000000">
                      <a:alpha val="43137"/>
                    </a:srgbClr>
                  </a:outerShdw>
                </a:effectLst>
              </a:rPr>
              <a:t>Jeremiah 31:31-34 in Hebrews 8:8-12</a:t>
            </a:r>
          </a:p>
          <a:p>
            <a:r>
              <a:rPr lang="en-US" sz="3200" dirty="0">
                <a:effectLst>
                  <a:outerShdw blurRad="38100" dist="38100" dir="2700000" algn="tl">
                    <a:srgbClr val="000000">
                      <a:alpha val="43137"/>
                    </a:srgbClr>
                  </a:outerShdw>
                </a:effectLst>
              </a:rPr>
              <a:t>New Covenant in 31—</a:t>
            </a:r>
            <a:r>
              <a:rPr lang="en-US" sz="3200" i="1" dirty="0">
                <a:effectLst>
                  <a:outerShdw blurRad="38100" dist="38100" dir="2700000" algn="tl">
                    <a:srgbClr val="000000">
                      <a:alpha val="43137"/>
                    </a:srgbClr>
                  </a:outerShdw>
                </a:effectLst>
              </a:rPr>
              <a:t>cf</a:t>
            </a:r>
            <a:r>
              <a:rPr lang="en-US" sz="3200" dirty="0">
                <a:effectLst>
                  <a:outerShdw blurRad="38100" dist="38100" dir="2700000" algn="tl">
                    <a:srgbClr val="000000">
                      <a:alpha val="43137"/>
                    </a:srgbClr>
                  </a:outerShdw>
                </a:effectLst>
              </a:rPr>
              <a:t>. Luke 22:20, “This cup that is poured out for you is the new covenant in my blood.”</a:t>
            </a:r>
          </a:p>
          <a:p>
            <a:r>
              <a:rPr lang="en-US" sz="3200" dirty="0">
                <a:effectLst>
                  <a:outerShdw blurRad="38100" dist="38100" dir="2700000" algn="tl">
                    <a:srgbClr val="000000">
                      <a:alpha val="43137"/>
                    </a:srgbClr>
                  </a:outerShdw>
                </a:effectLst>
              </a:rPr>
              <a:t>End-time ministry, the last 40 years of the Kingdom of Judah (626-586 BC)</a:t>
            </a:r>
          </a:p>
          <a:p>
            <a:pPr lvl="1"/>
            <a:r>
              <a:rPr lang="en-US" sz="2800" dirty="0">
                <a:effectLst>
                  <a:outerShdw blurRad="38100" dist="38100" dir="2700000" algn="tl">
                    <a:srgbClr val="000000">
                      <a:alpha val="43137"/>
                    </a:srgbClr>
                  </a:outerShdw>
                </a:effectLst>
              </a:rPr>
              <a:t>Began in good times under worthy Josiah, and then evil times under wicked Jehoiakim and weak Zedekiah</a:t>
            </a:r>
          </a:p>
        </p:txBody>
      </p:sp>
    </p:spTree>
    <p:extLst>
      <p:ext uri="{BB962C8B-B14F-4D97-AF65-F5344CB8AC3E}">
        <p14:creationId xmlns:p14="http://schemas.microsoft.com/office/powerpoint/2010/main" val="3070825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Jeremiah the Prophet:  His Career</a:t>
            </a:r>
          </a:p>
        </p:txBody>
      </p:sp>
      <p:sp>
        <p:nvSpPr>
          <p:cNvPr id="3" name="Content Placeholder 2"/>
          <p:cNvSpPr>
            <a:spLocks noGrp="1"/>
          </p:cNvSpPr>
          <p:nvPr>
            <p:ph idx="1"/>
          </p:nvPr>
        </p:nvSpPr>
        <p:spPr/>
        <p:txBody>
          <a:bodyPr>
            <a:normAutofit/>
          </a:bodyPr>
          <a:lstStyle/>
          <a:p>
            <a:r>
              <a:rPr lang="en-US" sz="3600" dirty="0">
                <a:effectLst>
                  <a:outerShdw blurRad="38100" dist="38100" dir="2700000" algn="tl">
                    <a:srgbClr val="000000">
                      <a:alpha val="43137"/>
                    </a:srgbClr>
                  </a:outerShdw>
                </a:effectLst>
              </a:rPr>
              <a:t>Babylon will be God’s instrument of judgment</a:t>
            </a:r>
          </a:p>
          <a:p>
            <a:pPr lvl="1"/>
            <a:r>
              <a:rPr lang="en-US" sz="3200" dirty="0">
                <a:effectLst>
                  <a:outerShdw blurRad="38100" dist="38100" dir="2700000" algn="tl">
                    <a:srgbClr val="000000">
                      <a:alpha val="43137"/>
                    </a:srgbClr>
                  </a:outerShdw>
                </a:effectLst>
              </a:rPr>
              <a:t>Jeremiah’s 164 references are more than the rest of the Bible combined</a:t>
            </a:r>
          </a:p>
          <a:p>
            <a:pPr lvl="1"/>
            <a:r>
              <a:rPr lang="en-US" sz="3200" dirty="0">
                <a:effectLst>
                  <a:outerShdw blurRad="38100" dist="38100" dir="2700000" algn="tl">
                    <a:srgbClr val="000000">
                      <a:alpha val="43137"/>
                    </a:srgbClr>
                  </a:outerShdw>
                </a:effectLst>
              </a:rPr>
              <a:t>The will of God is to surrender to Babylon</a:t>
            </a:r>
          </a:p>
          <a:p>
            <a:r>
              <a:rPr lang="en-US" sz="3600" dirty="0">
                <a:effectLst>
                  <a:outerShdw blurRad="38100" dist="38100" dir="2700000" algn="tl">
                    <a:srgbClr val="000000">
                      <a:alpha val="43137"/>
                    </a:srgbClr>
                  </a:outerShdw>
                </a:effectLst>
              </a:rPr>
              <a:t>Jeremiah prophesied the fall of Jerusalem, 70 years of captivity, and return</a:t>
            </a:r>
          </a:p>
          <a:p>
            <a:pPr lvl="1"/>
            <a:r>
              <a:rPr lang="en-US" sz="3200" dirty="0">
                <a:effectLst>
                  <a:outerShdw blurRad="38100" dist="38100" dir="2700000" algn="tl">
                    <a:srgbClr val="000000">
                      <a:alpha val="43137"/>
                    </a:srgbClr>
                  </a:outerShdw>
                </a:effectLst>
              </a:rPr>
              <a:t>No ancient nation had ever returned from exile. </a:t>
            </a:r>
          </a:p>
        </p:txBody>
      </p:sp>
    </p:spTree>
    <p:extLst>
      <p:ext uri="{BB962C8B-B14F-4D97-AF65-F5344CB8AC3E}">
        <p14:creationId xmlns:p14="http://schemas.microsoft.com/office/powerpoint/2010/main" val="30439131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DD1B6A-4ABB-4452-868D-FB906F82D761}"/>
              </a:ext>
            </a:extLst>
          </p:cNvPr>
          <p:cNvPicPr>
            <a:picLocks noChangeAspect="1"/>
          </p:cNvPicPr>
          <p:nvPr/>
        </p:nvPicPr>
        <p:blipFill>
          <a:blip r:embed="rId2"/>
          <a:stretch>
            <a:fillRect/>
          </a:stretch>
        </p:blipFill>
        <p:spPr>
          <a:xfrm>
            <a:off x="0" y="-1143001"/>
            <a:ext cx="12192000" cy="9144001"/>
          </a:xfrm>
          <a:prstGeom prst="rect">
            <a:avLst/>
          </a:prstGeom>
        </p:spPr>
      </p:pic>
    </p:spTree>
    <p:extLst>
      <p:ext uri="{BB962C8B-B14F-4D97-AF65-F5344CB8AC3E}">
        <p14:creationId xmlns:p14="http://schemas.microsoft.com/office/powerpoint/2010/main" val="36911928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Jeremiah the Prophet:  His Career</a:t>
            </a:r>
          </a:p>
        </p:txBody>
      </p:sp>
      <p:sp>
        <p:nvSpPr>
          <p:cNvPr id="3" name="Content Placeholder 2"/>
          <p:cNvSpPr>
            <a:spLocks noGrp="1"/>
          </p:cNvSpPr>
          <p:nvPr>
            <p:ph idx="1"/>
          </p:nvPr>
        </p:nvSpPr>
        <p:spPr/>
        <p:txBody>
          <a:bodyPr>
            <a:normAutofit fontScale="92500" lnSpcReduction="20000"/>
          </a:bodyPr>
          <a:lstStyle/>
          <a:p>
            <a:r>
              <a:rPr lang="en-US" sz="3500" dirty="0">
                <a:effectLst>
                  <a:outerShdw blurRad="38100" dist="38100" dir="2700000" algn="tl">
                    <a:srgbClr val="000000">
                      <a:alpha val="43137"/>
                    </a:srgbClr>
                  </a:outerShdw>
                </a:effectLst>
              </a:rPr>
              <a:t>Jeremiah also looked to the far future</a:t>
            </a:r>
          </a:p>
          <a:p>
            <a:pPr lvl="1"/>
            <a:r>
              <a:rPr lang="en-US" sz="3000" dirty="0">
                <a:effectLst>
                  <a:outerShdw blurRad="38100" dist="38100" dir="2700000" algn="tl">
                    <a:srgbClr val="000000">
                      <a:alpha val="43137"/>
                    </a:srgbClr>
                  </a:outerShdw>
                </a:effectLst>
              </a:rPr>
              <a:t>The Great tribulation:  [30:7] “Alas! That day is so great there is none like it; it is a time of distress for Jacob; yet he shall be saved out of it.” </a:t>
            </a:r>
          </a:p>
          <a:p>
            <a:pPr lvl="1"/>
            <a:r>
              <a:rPr lang="en-US" sz="3000" dirty="0">
                <a:effectLst>
                  <a:outerShdw blurRad="38100" dist="38100" dir="2700000" algn="tl">
                    <a:srgbClr val="000000">
                      <a:alpha val="43137"/>
                    </a:srgbClr>
                  </a:outerShdw>
                </a:effectLst>
              </a:rPr>
              <a:t>The New Covenant:  [31:31] “Behold, the days are coming, declares the LORD, when I will make a new covenant with the house of Israel and the house of Judah.”</a:t>
            </a:r>
          </a:p>
          <a:p>
            <a:pPr lvl="2"/>
            <a:r>
              <a:rPr lang="en-US" sz="2800" dirty="0">
                <a:effectLst>
                  <a:outerShdw blurRad="38100" dist="38100" dir="2700000" algn="tl">
                    <a:srgbClr val="000000">
                      <a:alpha val="43137"/>
                    </a:srgbClr>
                  </a:outerShdw>
                </a:effectLst>
              </a:rPr>
              <a:t>Israel will repent of the rejection of their Messiah</a:t>
            </a:r>
          </a:p>
          <a:p>
            <a:pPr lvl="2"/>
            <a:r>
              <a:rPr lang="en-US" sz="2800" dirty="0">
                <a:effectLst>
                  <a:outerShdw blurRad="38100" dist="38100" dir="2700000" algn="tl">
                    <a:srgbClr val="000000">
                      <a:alpha val="43137"/>
                    </a:srgbClr>
                  </a:outerShdw>
                </a:effectLst>
              </a:rPr>
              <a:t>Their new covenant with God that will be written on their hearts (31:31-34, 32:37-40)</a:t>
            </a:r>
          </a:p>
          <a:p>
            <a:pPr lvl="2"/>
            <a:r>
              <a:rPr lang="en-US" sz="2800" dirty="0">
                <a:effectLst>
                  <a:outerShdw blurRad="38100" dist="38100" dir="2700000" algn="tl">
                    <a:srgbClr val="000000">
                      <a:alpha val="43137"/>
                    </a:srgbClr>
                  </a:outerShdw>
                </a:effectLst>
              </a:rPr>
              <a:t>Jerusalem will be filled with “the voice of joy and the voice of gladness…” (33:11)</a:t>
            </a:r>
          </a:p>
          <a:p>
            <a:pPr lvl="1"/>
            <a:endParaRPr lang="en-US" sz="2800" dirty="0">
              <a:effectLst>
                <a:outerShdw blurRad="38100" dist="38100" dir="2700000" algn="tl">
                  <a:srgbClr val="000000">
                    <a:alpha val="43137"/>
                  </a:srgbClr>
                </a:outerShdw>
              </a:effectLst>
            </a:endParaRPr>
          </a:p>
          <a:p>
            <a:pPr lvl="1"/>
            <a:endParaRPr lang="en-US" sz="2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011054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Jeremiah the Prophet:  His Career</a:t>
            </a:r>
          </a:p>
        </p:txBody>
      </p:sp>
      <p:sp>
        <p:nvSpPr>
          <p:cNvPr id="3" name="Content Placeholder 2"/>
          <p:cNvSpPr>
            <a:spLocks noGrp="1"/>
          </p:cNvSpPr>
          <p:nvPr>
            <p:ph idx="1"/>
          </p:nvPr>
        </p:nvSpPr>
        <p:spPr/>
        <p:txBody>
          <a:bodyPr>
            <a:normAutofit fontScale="85000" lnSpcReduction="20000"/>
          </a:bodyPr>
          <a:lstStyle/>
          <a:p>
            <a:r>
              <a:rPr lang="en-US" sz="3800" dirty="0">
                <a:effectLst>
                  <a:outerShdw blurRad="38100" dist="38100" dir="2700000" algn="tl">
                    <a:srgbClr val="000000">
                      <a:alpha val="43137"/>
                    </a:srgbClr>
                  </a:outerShdw>
                </a:effectLst>
              </a:rPr>
              <a:t>He foresees the Millennium: </a:t>
            </a:r>
          </a:p>
          <a:p>
            <a:pPr lvl="1"/>
            <a:r>
              <a:rPr lang="en-US" sz="3200" dirty="0">
                <a:effectLst>
                  <a:outerShdw blurRad="38100" dist="38100" dir="2700000" algn="tl">
                    <a:srgbClr val="000000">
                      <a:alpha val="43137"/>
                    </a:srgbClr>
                  </a:outerShdw>
                </a:effectLst>
              </a:rPr>
              <a:t>Israel and Judah will be united in peace</a:t>
            </a:r>
          </a:p>
          <a:p>
            <a:pPr lvl="1"/>
            <a:r>
              <a:rPr lang="en-US" sz="3200" dirty="0">
                <a:effectLst>
                  <a:outerShdw blurRad="38100" dist="38100" dir="2700000" algn="tl">
                    <a:srgbClr val="000000">
                      <a:alpha val="43137"/>
                    </a:srgbClr>
                  </a:outerShdw>
                </a:effectLst>
              </a:rPr>
              <a:t>Jerusalem will be called “The Throne of the Lord” (3:17-18)</a:t>
            </a:r>
          </a:p>
          <a:p>
            <a:pPr lvl="1"/>
            <a:r>
              <a:rPr lang="en-US" sz="3200" dirty="0">
                <a:effectLst>
                  <a:outerShdw blurRad="38100" dist="38100" dir="2700000" algn="tl">
                    <a:srgbClr val="000000">
                      <a:alpha val="43137"/>
                    </a:srgbClr>
                  </a:outerShdw>
                </a:effectLst>
              </a:rPr>
              <a:t>The Righteous Branch will “reign as king and act wisely and do justice and righteousness in the land” (23:5)</a:t>
            </a:r>
          </a:p>
          <a:p>
            <a:pPr lvl="1"/>
            <a:r>
              <a:rPr lang="en-US" sz="3200" dirty="0">
                <a:effectLst>
                  <a:outerShdw blurRad="38100" dist="38100" dir="2700000" algn="tl">
                    <a:srgbClr val="000000">
                      <a:alpha val="43137"/>
                    </a:srgbClr>
                  </a:outerShdw>
                </a:effectLst>
              </a:rPr>
              <a:t>The Lord Jesus is Yahweh-Tsidkenu—“The Lord is our righteousness” (23:6)</a:t>
            </a:r>
          </a:p>
          <a:p>
            <a:pPr lvl="1"/>
            <a:r>
              <a:rPr lang="en-US" sz="3200" dirty="0">
                <a:effectLst>
                  <a:outerShdw blurRad="38100" dist="38100" dir="2700000" algn="tl">
                    <a:srgbClr val="000000">
                      <a:alpha val="43137"/>
                    </a:srgbClr>
                  </a:outerShdw>
                </a:effectLst>
              </a:rPr>
              <a:t>All the enemies of Israel will be destroyed (30:11)</a:t>
            </a:r>
          </a:p>
          <a:p>
            <a:pPr lvl="1"/>
            <a:r>
              <a:rPr lang="en-US" sz="3200" dirty="0">
                <a:effectLst>
                  <a:outerShdw blurRad="38100" dist="38100" dir="2700000" algn="tl">
                    <a:srgbClr val="000000">
                      <a:alpha val="43137"/>
                    </a:srgbClr>
                  </a:outerShdw>
                </a:effectLst>
              </a:rPr>
              <a:t>Jerusalem and the temple will be rebuilt (30:18)</a:t>
            </a:r>
          </a:p>
          <a:p>
            <a:pPr lvl="1"/>
            <a:r>
              <a:rPr lang="en-US" sz="3200" dirty="0">
                <a:effectLst>
                  <a:outerShdw blurRad="38100" dist="38100" dir="2700000" algn="tl">
                    <a:srgbClr val="000000">
                      <a:alpha val="43137"/>
                    </a:srgbClr>
                  </a:outerShdw>
                </a:effectLst>
              </a:rPr>
              <a:t>The mourning of the Jewish people will be turned into joy (31:13).</a:t>
            </a:r>
          </a:p>
          <a:p>
            <a:pPr lvl="1"/>
            <a:r>
              <a:rPr lang="en-US" sz="3200" dirty="0">
                <a:effectLst>
                  <a:outerShdw blurRad="38100" dist="38100" dir="2700000" algn="tl">
                    <a:srgbClr val="000000">
                      <a:alpha val="43137"/>
                    </a:srgbClr>
                  </a:outerShdw>
                </a:effectLst>
              </a:rPr>
              <a:t>“David shall never lack a man to sit on the throne of the house of Israel” (33:17)</a:t>
            </a:r>
          </a:p>
        </p:txBody>
      </p:sp>
    </p:spTree>
    <p:extLst>
      <p:ext uri="{BB962C8B-B14F-4D97-AF65-F5344CB8AC3E}">
        <p14:creationId xmlns:p14="http://schemas.microsoft.com/office/powerpoint/2010/main" val="7057006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Jeremiah the Weeping Prophet</a:t>
            </a:r>
          </a:p>
        </p:txBody>
      </p:sp>
      <p:sp>
        <p:nvSpPr>
          <p:cNvPr id="3" name="Content Placeholder 2"/>
          <p:cNvSpPr>
            <a:spLocks noGrp="1"/>
          </p:cNvSpPr>
          <p:nvPr>
            <p:ph idx="1"/>
          </p:nvPr>
        </p:nvSpPr>
        <p:spPr/>
        <p:txBody>
          <a:bodyPr>
            <a:normAutofit fontScale="55000" lnSpcReduction="20000"/>
          </a:bodyPr>
          <a:lstStyle/>
          <a:p>
            <a:r>
              <a:rPr lang="en-US" sz="5800" dirty="0">
                <a:effectLst>
                  <a:outerShdw blurRad="38100" dist="38100" dir="2700000" algn="tl">
                    <a:srgbClr val="000000">
                      <a:alpha val="43137"/>
                    </a:srgbClr>
                  </a:outerShdw>
                </a:effectLst>
              </a:rPr>
              <a:t>Jeremiah was overwhelmed with emotion at what he had to do, “overpowered” by God’s words:</a:t>
            </a:r>
          </a:p>
          <a:p>
            <a:pPr lvl="1"/>
            <a:r>
              <a:rPr lang="en-US" sz="4500" dirty="0">
                <a:effectLst>
                  <a:outerShdw blurRad="38100" dist="38100" dir="2700000" algn="tl">
                    <a:srgbClr val="000000">
                      <a:alpha val="43137"/>
                    </a:srgbClr>
                  </a:outerShdw>
                </a:effectLst>
              </a:rPr>
              <a:t>[4:19-20] “My anguish, my anguish!  I writhe in pain!  Oh, the walls of my heart!  My heart is beating wildly; I cannot keep silent; for I hear the sound of the trumpet, the alarm of war.  Disaster overtakes disaster, the whole land is laid waste.”</a:t>
            </a:r>
          </a:p>
          <a:p>
            <a:pPr lvl="1"/>
            <a:r>
              <a:rPr lang="en-US" sz="4500" dirty="0">
                <a:effectLst>
                  <a:outerShdw blurRad="38100" dist="38100" dir="2700000" algn="tl">
                    <a:srgbClr val="000000">
                      <a:alpha val="43137"/>
                    </a:srgbClr>
                  </a:outerShdw>
                </a:effectLst>
              </a:rPr>
              <a:t>[8:21] “For the hurt of my poor people I am hurt, I mourn, and dismay has taken hold of me.”</a:t>
            </a:r>
          </a:p>
          <a:p>
            <a:pPr lvl="1"/>
            <a:r>
              <a:rPr lang="en-US" sz="4500" dirty="0">
                <a:effectLst>
                  <a:outerShdw blurRad="38100" dist="38100" dir="2700000" algn="tl">
                    <a:srgbClr val="000000">
                      <a:alpha val="43137"/>
                    </a:srgbClr>
                  </a:outerShdw>
                </a:effectLst>
              </a:rPr>
              <a:t>[9:1] “O that my head were a spring of water, and my eyes a fountain of tears, so that I might weep day and night for the slain of my poor people!”</a:t>
            </a:r>
          </a:p>
          <a:p>
            <a:pPr lvl="1"/>
            <a:r>
              <a:rPr lang="en-US" sz="4500" dirty="0">
                <a:effectLst>
                  <a:outerShdw blurRad="38100" dist="38100" dir="2700000" algn="tl">
                    <a:srgbClr val="000000">
                      <a:alpha val="43137"/>
                    </a:srgbClr>
                  </a:outerShdw>
                </a:effectLst>
              </a:rPr>
              <a:t>[15:17] “I did not sit in the company of merrymakers, nor did I rejoice; under the weight of your hand I sat alone, for you had filled me with indignation.”</a:t>
            </a:r>
          </a:p>
          <a:p>
            <a:pPr lvl="1"/>
            <a:endParaRPr lang="en-US"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567220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Jeremiah the Weeping Prophet</a:t>
            </a:r>
          </a:p>
        </p:txBody>
      </p:sp>
      <p:sp>
        <p:nvSpPr>
          <p:cNvPr id="3" name="Content Placeholder 2"/>
          <p:cNvSpPr>
            <a:spLocks noGrp="1"/>
          </p:cNvSpPr>
          <p:nvPr>
            <p:ph idx="1"/>
          </p:nvPr>
        </p:nvSpPr>
        <p:spPr>
          <a:xfrm>
            <a:off x="486383" y="1825625"/>
            <a:ext cx="11206263" cy="4169684"/>
          </a:xfrm>
        </p:spPr>
        <p:txBody>
          <a:bodyPr>
            <a:normAutofit fontScale="92500" lnSpcReduction="10000"/>
          </a:bodyPr>
          <a:lstStyle/>
          <a:p>
            <a:r>
              <a:rPr lang="en-US" sz="3000" dirty="0">
                <a:effectLst>
                  <a:outerShdw blurRad="38100" dist="38100" dir="2700000" algn="tl">
                    <a:srgbClr val="000000">
                      <a:alpha val="43137"/>
                    </a:srgbClr>
                  </a:outerShdw>
                </a:effectLst>
              </a:rPr>
              <a:t>Jeremiah spills out his frustration to God much like Job:</a:t>
            </a:r>
          </a:p>
          <a:p>
            <a:pPr lvl="1"/>
            <a:r>
              <a:rPr lang="en-US" sz="2800" dirty="0">
                <a:effectLst>
                  <a:outerShdw blurRad="38100" dist="38100" dir="2700000" algn="tl">
                    <a:srgbClr val="000000">
                      <a:alpha val="43137"/>
                    </a:srgbClr>
                  </a:outerShdw>
                </a:effectLst>
              </a:rPr>
              <a:t>[20:7-9] “O Lord, you have enticed me, and I was enticed; you have overpowered me, and you have prevailed.  I have become a laughingstock all day long; everyone mocks me…  For the word of the Lord has become for me a reproach and derision all day long.  If I say, “I will not mention him, or speak any more in his name,” then within me there is something like a burning fire shut up in my bones; I am weary with holding it in, and I cannot.”</a:t>
            </a:r>
          </a:p>
          <a:p>
            <a:pPr lvl="1"/>
            <a:r>
              <a:rPr lang="en-US" sz="2800" dirty="0">
                <a:effectLst>
                  <a:outerShdw blurRad="38100" dist="38100" dir="2700000" algn="tl">
                    <a:srgbClr val="000000">
                      <a:alpha val="43137"/>
                    </a:srgbClr>
                  </a:outerShdw>
                </a:effectLst>
              </a:rPr>
              <a:t>[20:14, 18] “Cursed be the day on which I was born!..  Why did I come forth from the womb to see toil and sorrow, and spend my days in shame?”</a:t>
            </a:r>
          </a:p>
          <a:p>
            <a:pPr lvl="1"/>
            <a:r>
              <a:rPr lang="en-US" sz="2800" dirty="0">
                <a:effectLst>
                  <a:outerShdw blurRad="38100" dist="38100" dir="2700000" algn="tl">
                    <a:srgbClr val="000000">
                      <a:alpha val="43137"/>
                    </a:srgbClr>
                  </a:outerShdw>
                </a:effectLst>
              </a:rPr>
              <a:t>[15:18] “Why is my pain unceasing, my wound incurable, refusing to be healed?  Truly, you are to me like a deceitful brook, like waters that fail.”</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875165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Outline of Jeremiah</a:t>
            </a:r>
          </a:p>
        </p:txBody>
      </p:sp>
    </p:spTree>
    <p:extLst>
      <p:ext uri="{BB962C8B-B14F-4D97-AF65-F5344CB8AC3E}">
        <p14:creationId xmlns:p14="http://schemas.microsoft.com/office/powerpoint/2010/main" val="29079771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0262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75116-98EE-4D12-9347-9B05D8755F17}"/>
              </a:ext>
            </a:extLst>
          </p:cNvPr>
          <p:cNvSpPr>
            <a:spLocks noGrp="1"/>
          </p:cNvSpPr>
          <p:nvPr>
            <p:ph type="title"/>
          </p:nvPr>
        </p:nvSpPr>
        <p:spPr/>
        <p:txBody>
          <a:bodyPr>
            <a:noAutofit/>
          </a:bodyPr>
          <a:lstStyle/>
          <a:p>
            <a:r>
              <a:rPr lang="en-US" sz="4800" dirty="0">
                <a:effectLst>
                  <a:outerShdw blurRad="38100" dist="38100" dir="2700000" algn="tl">
                    <a:srgbClr val="000000">
                      <a:alpha val="43137"/>
                    </a:srgbClr>
                  </a:outerShdw>
                </a:effectLst>
              </a:rPr>
              <a:t>Jeremiah (</a:t>
            </a:r>
            <a:r>
              <a:rPr lang="he-IL" sz="4800" dirty="0">
                <a:solidFill>
                  <a:prstClr val="black"/>
                </a:solidFill>
                <a:effectLst>
                  <a:outerShdw blurRad="38100" dist="38100" dir="2700000" algn="tl">
                    <a:srgbClr val="000000">
                      <a:alpha val="43137"/>
                    </a:srgbClr>
                  </a:outerShdw>
                </a:effectLst>
                <a:latin typeface="Calibri" panose="020F0502020204030204"/>
                <a:ea typeface="+mn-ea"/>
                <a:cs typeface="Times New Roman" panose="02020603050405020304" pitchFamily="18" charset="0"/>
              </a:rPr>
              <a:t>יִרְמְיָ֖הוּ</a:t>
            </a:r>
            <a:r>
              <a:rPr lang="en-US" sz="4800" dirty="0">
                <a:solidFill>
                  <a:prstClr val="black"/>
                </a:solidFill>
                <a:effectLst>
                  <a:outerShdw blurRad="38100" dist="38100" dir="2700000" algn="tl">
                    <a:srgbClr val="000000">
                      <a:alpha val="43137"/>
                    </a:srgbClr>
                  </a:outerShdw>
                </a:effectLst>
                <a:latin typeface="Calibri" panose="020F0502020204030204"/>
                <a:ea typeface="+mn-ea"/>
                <a:cs typeface="+mn-cs"/>
              </a:rPr>
              <a:t> </a:t>
            </a:r>
            <a:r>
              <a:rPr lang="en-US" sz="4800" i="1" dirty="0">
                <a:solidFill>
                  <a:prstClr val="black"/>
                </a:solidFill>
                <a:effectLst>
                  <a:outerShdw blurRad="38100" dist="38100" dir="2700000" algn="tl">
                    <a:srgbClr val="000000">
                      <a:alpha val="43137"/>
                    </a:srgbClr>
                  </a:outerShdw>
                </a:effectLst>
                <a:latin typeface="Calibri" panose="020F0502020204030204"/>
                <a:ea typeface="+mn-ea"/>
                <a:cs typeface="+mn-cs"/>
              </a:rPr>
              <a:t>Yirmeyahu</a:t>
            </a:r>
            <a:r>
              <a:rPr lang="en-US" sz="4800" dirty="0">
                <a:effectLst>
                  <a:outerShdw blurRad="38100" dist="38100" dir="2700000" algn="tl">
                    <a:srgbClr val="000000">
                      <a:alpha val="43137"/>
                    </a:srgbClr>
                  </a:outerShdw>
                </a:effectLst>
              </a:rPr>
              <a:t>)</a:t>
            </a:r>
          </a:p>
        </p:txBody>
      </p:sp>
      <p:sp>
        <p:nvSpPr>
          <p:cNvPr id="3" name="Content Placeholder 2">
            <a:extLst>
              <a:ext uri="{FF2B5EF4-FFF2-40B4-BE49-F238E27FC236}">
                <a16:creationId xmlns:a16="http://schemas.microsoft.com/office/drawing/2014/main" id="{F3AFB1ED-CB08-4224-BB90-CA148DA553C5}"/>
              </a:ext>
            </a:extLst>
          </p:cNvPr>
          <p:cNvSpPr>
            <a:spLocks noGrp="1"/>
          </p:cNvSpPr>
          <p:nvPr>
            <p:ph idx="1"/>
          </p:nvPr>
        </p:nvSpPr>
        <p:spPr>
          <a:xfrm>
            <a:off x="321013" y="1825625"/>
            <a:ext cx="11517549" cy="4169684"/>
          </a:xfrm>
        </p:spPr>
        <p:txBody>
          <a:bodyPr>
            <a:normAutofit fontScale="92500" lnSpcReduction="10000"/>
          </a:bodyPr>
          <a:lstStyle/>
          <a:p>
            <a:r>
              <a:rPr lang="en-US" dirty="0">
                <a:effectLst>
                  <a:outerShdw blurRad="38100" dist="38100" dir="2700000" algn="tl">
                    <a:srgbClr val="000000">
                      <a:alpha val="43137"/>
                    </a:srgbClr>
                  </a:outerShdw>
                </a:effectLst>
              </a:rPr>
              <a:t>The Book of Jeremiah can be divided into twenty-three sections, which are organized into five sub-sections or books.</a:t>
            </a:r>
          </a:p>
          <a:p>
            <a:pPr lvl="1"/>
            <a:r>
              <a:rPr lang="en-US" sz="2800" dirty="0">
                <a:effectLst>
                  <a:outerShdw blurRad="38100" dist="38100" dir="2700000" algn="tl">
                    <a:srgbClr val="000000">
                      <a:alpha val="43137"/>
                    </a:srgbClr>
                  </a:outerShdw>
                </a:effectLst>
              </a:rPr>
              <a:t>Introduction (1)</a:t>
            </a:r>
          </a:p>
          <a:p>
            <a:pPr lvl="1"/>
            <a:r>
              <a:rPr lang="en-US" sz="2800" dirty="0">
                <a:effectLst>
                  <a:outerShdw blurRad="38100" dist="38100" dir="2700000" algn="tl">
                    <a:srgbClr val="000000">
                      <a:alpha val="43137"/>
                    </a:srgbClr>
                  </a:outerShdw>
                </a:effectLst>
              </a:rPr>
              <a:t>Lament for the sins of Judah in seven sections (2-24)</a:t>
            </a:r>
          </a:p>
          <a:p>
            <a:pPr lvl="1"/>
            <a:r>
              <a:rPr lang="en-US" sz="2800" dirty="0">
                <a:effectLst>
                  <a:outerShdw blurRad="38100" dist="38100" dir="2700000" algn="tl">
                    <a:srgbClr val="000000">
                      <a:alpha val="43137"/>
                    </a:srgbClr>
                  </a:outerShdw>
                </a:effectLst>
              </a:rPr>
              <a:t>Review of surrounding nations, foreseeing their destruction and future blessing, in two sections (25; 46–49), with an historical appendix of three sections (26-29)</a:t>
            </a:r>
          </a:p>
          <a:p>
            <a:pPr lvl="1"/>
            <a:r>
              <a:rPr lang="en-US" sz="2800" dirty="0">
                <a:effectLst>
                  <a:outerShdw blurRad="38100" dist="38100" dir="2700000" algn="tl">
                    <a:srgbClr val="000000">
                      <a:alpha val="43137"/>
                    </a:srgbClr>
                  </a:outerShdw>
                </a:effectLst>
              </a:rPr>
              <a:t>Hope of restoration and blessing in two sections (30-33), with an historical appendix in three sections (34-35)</a:t>
            </a:r>
          </a:p>
          <a:p>
            <a:pPr lvl="1"/>
            <a:r>
              <a:rPr lang="en-US" sz="2800" dirty="0">
                <a:effectLst>
                  <a:outerShdw blurRad="38100" dist="38100" dir="2700000" algn="tl">
                    <a:srgbClr val="000000">
                      <a:alpha val="43137"/>
                    </a:srgbClr>
                  </a:outerShdw>
                </a:effectLst>
              </a:rPr>
              <a:t>Conclusion in two sections (36; 45)</a:t>
            </a:r>
          </a:p>
          <a:p>
            <a:r>
              <a:rPr lang="en-US" dirty="0">
                <a:effectLst>
                  <a:outerShdw blurRad="38100" dist="38100" dir="2700000" algn="tl">
                    <a:srgbClr val="000000">
                      <a:alpha val="43137"/>
                    </a:srgbClr>
                  </a:outerShdw>
                </a:effectLst>
              </a:rPr>
              <a:t>In Egypt, after an interval, Jeremiah added three sections (37-44)</a:t>
            </a:r>
          </a:p>
        </p:txBody>
      </p:sp>
    </p:spTree>
    <p:extLst>
      <p:ext uri="{BB962C8B-B14F-4D97-AF65-F5344CB8AC3E}">
        <p14:creationId xmlns:p14="http://schemas.microsoft.com/office/powerpoint/2010/main" val="8913451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Outline of Jeremiah</a:t>
            </a:r>
          </a:p>
        </p:txBody>
      </p:sp>
      <p:sp>
        <p:nvSpPr>
          <p:cNvPr id="3" name="Content Placeholder 2"/>
          <p:cNvSpPr>
            <a:spLocks noGrp="1"/>
          </p:cNvSpPr>
          <p:nvPr>
            <p:ph idx="1"/>
          </p:nvPr>
        </p:nvSpPr>
        <p:spPr/>
        <p:txBody>
          <a:bodyPr>
            <a:normAutofit/>
          </a:bodyPr>
          <a:lstStyle/>
          <a:p>
            <a:r>
              <a:rPr lang="en-US" sz="4600" dirty="0">
                <a:effectLst>
                  <a:outerShdw blurRad="38100" dist="38100" dir="2700000" algn="tl">
                    <a:srgbClr val="000000">
                      <a:alpha val="43137"/>
                    </a:srgbClr>
                  </a:outerShdw>
                </a:effectLst>
              </a:rPr>
              <a:t>1-24	Accusation and Warning for Israel</a:t>
            </a:r>
          </a:p>
        </p:txBody>
      </p:sp>
    </p:spTree>
    <p:extLst>
      <p:ext uri="{BB962C8B-B14F-4D97-AF65-F5344CB8AC3E}">
        <p14:creationId xmlns:p14="http://schemas.microsoft.com/office/powerpoint/2010/main" val="3995961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7AFE40-B399-4450-8209-F8A7B8B13C04}"/>
              </a:ext>
            </a:extLst>
          </p:cNvPr>
          <p:cNvPicPr>
            <a:picLocks noChangeAspect="1"/>
          </p:cNvPicPr>
          <p:nvPr/>
        </p:nvPicPr>
        <p:blipFill>
          <a:blip r:embed="rId2"/>
          <a:stretch>
            <a:fillRect/>
          </a:stretch>
        </p:blipFill>
        <p:spPr>
          <a:xfrm>
            <a:off x="3446318" y="0"/>
            <a:ext cx="5299364" cy="6858000"/>
          </a:xfrm>
          <a:prstGeom prst="rect">
            <a:avLst/>
          </a:prstGeom>
        </p:spPr>
      </p:pic>
    </p:spTree>
    <p:extLst>
      <p:ext uri="{BB962C8B-B14F-4D97-AF65-F5344CB8AC3E}">
        <p14:creationId xmlns:p14="http://schemas.microsoft.com/office/powerpoint/2010/main" val="26246954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Outline of Jeremiah</a:t>
            </a:r>
          </a:p>
        </p:txBody>
      </p:sp>
      <p:sp>
        <p:nvSpPr>
          <p:cNvPr id="3" name="Content Placeholder 2"/>
          <p:cNvSpPr>
            <a:spLocks noGrp="1"/>
          </p:cNvSpPr>
          <p:nvPr>
            <p:ph idx="1"/>
          </p:nvPr>
        </p:nvSpPr>
        <p:spPr/>
        <p:txBody>
          <a:bodyPr>
            <a:normAutofit/>
          </a:bodyPr>
          <a:lstStyle/>
          <a:p>
            <a:r>
              <a:rPr lang="en-US" sz="4600" dirty="0">
                <a:effectLst>
                  <a:outerShdw blurRad="38100" dist="38100" dir="2700000" algn="tl">
                    <a:srgbClr val="000000">
                      <a:alpha val="43137"/>
                    </a:srgbClr>
                  </a:outerShdw>
                </a:effectLst>
              </a:rPr>
              <a:t>1-24	Accusation and Warning for Israel</a:t>
            </a:r>
          </a:p>
          <a:p>
            <a:r>
              <a:rPr lang="en-US" sz="4600" dirty="0">
                <a:effectLst>
                  <a:outerShdw blurRad="38100" dist="38100" dir="2700000" algn="tl">
                    <a:srgbClr val="000000">
                      <a:alpha val="43137"/>
                    </a:srgbClr>
                  </a:outerShdw>
                </a:effectLst>
              </a:rPr>
              <a:t>25		Babylon, the Cup of God’s Just 				Punishment</a:t>
            </a:r>
          </a:p>
        </p:txBody>
      </p:sp>
    </p:spTree>
    <p:extLst>
      <p:ext uri="{BB962C8B-B14F-4D97-AF65-F5344CB8AC3E}">
        <p14:creationId xmlns:p14="http://schemas.microsoft.com/office/powerpoint/2010/main" val="11570738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Outline of Jeremiah</a:t>
            </a:r>
          </a:p>
        </p:txBody>
      </p:sp>
      <p:sp>
        <p:nvSpPr>
          <p:cNvPr id="3" name="Content Placeholder 2"/>
          <p:cNvSpPr>
            <a:spLocks noGrp="1"/>
          </p:cNvSpPr>
          <p:nvPr>
            <p:ph idx="1"/>
          </p:nvPr>
        </p:nvSpPr>
        <p:spPr/>
        <p:txBody>
          <a:bodyPr>
            <a:normAutofit/>
          </a:bodyPr>
          <a:lstStyle/>
          <a:p>
            <a:r>
              <a:rPr lang="en-US" sz="4600" dirty="0">
                <a:effectLst>
                  <a:outerShdw blurRad="38100" dist="38100" dir="2700000" algn="tl">
                    <a:srgbClr val="000000">
                      <a:alpha val="43137"/>
                    </a:srgbClr>
                  </a:outerShdw>
                </a:effectLst>
              </a:rPr>
              <a:t>1-24	Accusation and Warning for Israel</a:t>
            </a:r>
          </a:p>
          <a:p>
            <a:r>
              <a:rPr lang="en-US" sz="4600" dirty="0">
                <a:effectLst>
                  <a:outerShdw blurRad="38100" dist="38100" dir="2700000" algn="tl">
                    <a:srgbClr val="000000">
                      <a:alpha val="43137"/>
                    </a:srgbClr>
                  </a:outerShdw>
                </a:effectLst>
              </a:rPr>
              <a:t>25		Babylon, the Cup of God’s Just 				Punishment</a:t>
            </a:r>
          </a:p>
          <a:p>
            <a:r>
              <a:rPr lang="en-US" sz="4600" dirty="0">
                <a:effectLst>
                  <a:outerShdw blurRad="38100" dist="38100" dir="2700000" algn="tl">
                    <a:srgbClr val="000000">
                      <a:alpha val="43137"/>
                    </a:srgbClr>
                  </a:outerShdw>
                </a:effectLst>
              </a:rPr>
              <a:t>26-45	Judgment and Hope for Israel</a:t>
            </a:r>
          </a:p>
        </p:txBody>
      </p:sp>
    </p:spTree>
    <p:extLst>
      <p:ext uri="{BB962C8B-B14F-4D97-AF65-F5344CB8AC3E}">
        <p14:creationId xmlns:p14="http://schemas.microsoft.com/office/powerpoint/2010/main" val="19819884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Outline of Jeremiah</a:t>
            </a:r>
          </a:p>
        </p:txBody>
      </p:sp>
      <p:sp>
        <p:nvSpPr>
          <p:cNvPr id="3" name="Content Placeholder 2"/>
          <p:cNvSpPr>
            <a:spLocks noGrp="1"/>
          </p:cNvSpPr>
          <p:nvPr>
            <p:ph idx="1"/>
          </p:nvPr>
        </p:nvSpPr>
        <p:spPr/>
        <p:txBody>
          <a:bodyPr>
            <a:normAutofit fontScale="85000" lnSpcReduction="10000"/>
          </a:bodyPr>
          <a:lstStyle/>
          <a:p>
            <a:r>
              <a:rPr lang="en-US" sz="5400" dirty="0">
                <a:effectLst>
                  <a:outerShdw blurRad="38100" dist="38100" dir="2700000" algn="tl">
                    <a:srgbClr val="000000">
                      <a:alpha val="43137"/>
                    </a:srgbClr>
                  </a:outerShdw>
                </a:effectLst>
              </a:rPr>
              <a:t>1-24	Accusation and Warning for Israel</a:t>
            </a:r>
          </a:p>
          <a:p>
            <a:r>
              <a:rPr lang="en-US" sz="5400" dirty="0">
                <a:effectLst>
                  <a:outerShdw blurRad="38100" dist="38100" dir="2700000" algn="tl">
                    <a:srgbClr val="000000">
                      <a:alpha val="43137"/>
                    </a:srgbClr>
                  </a:outerShdw>
                </a:effectLst>
              </a:rPr>
              <a:t>25		Babylon, the Cup of God’s Just 				Punishment</a:t>
            </a:r>
          </a:p>
          <a:p>
            <a:r>
              <a:rPr lang="en-US" sz="5400" dirty="0">
                <a:effectLst>
                  <a:outerShdw blurRad="38100" dist="38100" dir="2700000" algn="tl">
                    <a:srgbClr val="000000">
                      <a:alpha val="43137"/>
                    </a:srgbClr>
                  </a:outerShdw>
                </a:effectLst>
              </a:rPr>
              <a:t>26-45	Judgment and Hope for Israel</a:t>
            </a:r>
          </a:p>
          <a:p>
            <a:r>
              <a:rPr lang="en-US" sz="5400" dirty="0">
                <a:effectLst>
                  <a:outerShdw blurRad="38100" dist="38100" dir="2700000" algn="tl">
                    <a:srgbClr val="000000">
                      <a:alpha val="43137"/>
                    </a:srgbClr>
                  </a:outerShdw>
                </a:effectLst>
              </a:rPr>
              <a:t>46-51	Judgment and Hope for the Nations</a:t>
            </a:r>
          </a:p>
        </p:txBody>
      </p:sp>
    </p:spTree>
    <p:extLst>
      <p:ext uri="{BB962C8B-B14F-4D97-AF65-F5344CB8AC3E}">
        <p14:creationId xmlns:p14="http://schemas.microsoft.com/office/powerpoint/2010/main" val="198245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Outline of Jeremiah</a:t>
            </a:r>
          </a:p>
        </p:txBody>
      </p:sp>
      <p:sp>
        <p:nvSpPr>
          <p:cNvPr id="3" name="Content Placeholder 2"/>
          <p:cNvSpPr>
            <a:spLocks noGrp="1"/>
          </p:cNvSpPr>
          <p:nvPr>
            <p:ph idx="1"/>
          </p:nvPr>
        </p:nvSpPr>
        <p:spPr/>
        <p:txBody>
          <a:bodyPr>
            <a:normAutofit fontScale="85000" lnSpcReduction="20000"/>
          </a:bodyPr>
          <a:lstStyle/>
          <a:p>
            <a:r>
              <a:rPr lang="en-US" sz="5400" dirty="0">
                <a:effectLst>
                  <a:outerShdw blurRad="38100" dist="38100" dir="2700000" algn="tl">
                    <a:srgbClr val="000000">
                      <a:alpha val="43137"/>
                    </a:srgbClr>
                  </a:outerShdw>
                </a:effectLst>
              </a:rPr>
              <a:t>1-24	Accusation and Warning for Israel</a:t>
            </a:r>
          </a:p>
          <a:p>
            <a:r>
              <a:rPr lang="en-US" sz="5400" dirty="0">
                <a:effectLst>
                  <a:outerShdw blurRad="38100" dist="38100" dir="2700000" algn="tl">
                    <a:srgbClr val="000000">
                      <a:alpha val="43137"/>
                    </a:srgbClr>
                  </a:outerShdw>
                </a:effectLst>
              </a:rPr>
              <a:t>25		Babylon, the Cup of God’s Just 				Punishment</a:t>
            </a:r>
          </a:p>
          <a:p>
            <a:r>
              <a:rPr lang="en-US" sz="5400" dirty="0">
                <a:effectLst>
                  <a:outerShdw blurRad="38100" dist="38100" dir="2700000" algn="tl">
                    <a:srgbClr val="000000">
                      <a:alpha val="43137"/>
                    </a:srgbClr>
                  </a:outerShdw>
                </a:effectLst>
              </a:rPr>
              <a:t>26-45	Judgment and Hope for Israel</a:t>
            </a:r>
          </a:p>
          <a:p>
            <a:r>
              <a:rPr lang="en-US" sz="5400" dirty="0">
                <a:effectLst>
                  <a:outerShdw blurRad="38100" dist="38100" dir="2700000" algn="tl">
                    <a:srgbClr val="000000">
                      <a:alpha val="43137"/>
                    </a:srgbClr>
                  </a:outerShdw>
                </a:effectLst>
              </a:rPr>
              <a:t>46-51	Judgment and Hope for the Nations</a:t>
            </a:r>
          </a:p>
          <a:p>
            <a:r>
              <a:rPr lang="en-US" sz="5400" dirty="0">
                <a:effectLst>
                  <a:outerShdw blurRad="38100" dist="38100" dir="2700000" algn="tl">
                    <a:srgbClr val="000000">
                      <a:alpha val="43137"/>
                    </a:srgbClr>
                  </a:outerShdw>
                </a:effectLst>
              </a:rPr>
              <a:t>52		Appendix from 2 Kings 25—				Destruction and Exile</a:t>
            </a:r>
          </a:p>
        </p:txBody>
      </p:sp>
    </p:spTree>
    <p:extLst>
      <p:ext uri="{BB962C8B-B14F-4D97-AF65-F5344CB8AC3E}">
        <p14:creationId xmlns:p14="http://schemas.microsoft.com/office/powerpoint/2010/main" val="14851367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Outline of Jeremiah (1-24)</a:t>
            </a:r>
          </a:p>
        </p:txBody>
      </p:sp>
      <p:sp>
        <p:nvSpPr>
          <p:cNvPr id="3" name="Content Placeholder 2"/>
          <p:cNvSpPr>
            <a:spLocks noGrp="1"/>
          </p:cNvSpPr>
          <p:nvPr>
            <p:ph idx="1"/>
          </p:nvPr>
        </p:nvSpPr>
        <p:spPr/>
        <p:txBody>
          <a:bodyPr>
            <a:normAutofit/>
          </a:bodyPr>
          <a:lstStyle/>
          <a:p>
            <a:r>
              <a:rPr lang="en-US" sz="3600" dirty="0">
                <a:effectLst>
                  <a:outerShdw blurRad="38100" dist="38100" dir="2700000" algn="tl">
                    <a:srgbClr val="000000">
                      <a:alpha val="43137"/>
                    </a:srgbClr>
                  </a:outerShdw>
                </a:effectLst>
              </a:rPr>
              <a:t>Accusation and Warning for Israel (1-24)</a:t>
            </a:r>
          </a:p>
          <a:p>
            <a:pPr lvl="1"/>
            <a:r>
              <a:rPr lang="en-US" sz="3200" dirty="0">
                <a:effectLst>
                  <a:outerShdw blurRad="38100" dist="38100" dir="2700000" algn="tl">
                    <a:srgbClr val="000000">
                      <a:alpha val="43137"/>
                    </a:srgbClr>
                  </a:outerShdw>
                </a:effectLst>
              </a:rPr>
              <a:t>Jeremiah’s Calling</a:t>
            </a:r>
          </a:p>
          <a:p>
            <a:pPr lvl="2"/>
            <a:r>
              <a:rPr lang="en-US" sz="2800" dirty="0">
                <a:effectLst>
                  <a:outerShdw blurRad="38100" dist="38100" dir="2700000" algn="tl">
                    <a:srgbClr val="000000">
                      <a:alpha val="43137"/>
                    </a:srgbClr>
                  </a:outerShdw>
                </a:effectLst>
              </a:rPr>
              <a:t>I appoint you as a prophet to Israel and the nations to uproot and tear down (judgment), and to plant and build up (hope) </a:t>
            </a:r>
          </a:p>
        </p:txBody>
      </p:sp>
    </p:spTree>
    <p:extLst>
      <p:ext uri="{BB962C8B-B14F-4D97-AF65-F5344CB8AC3E}">
        <p14:creationId xmlns:p14="http://schemas.microsoft.com/office/powerpoint/2010/main" val="34735626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Outline of Jeremiah (1-24)</a:t>
            </a:r>
          </a:p>
        </p:txBody>
      </p:sp>
      <p:sp>
        <p:nvSpPr>
          <p:cNvPr id="3" name="Content Placeholder 2"/>
          <p:cNvSpPr>
            <a:spLocks noGrp="1"/>
          </p:cNvSpPr>
          <p:nvPr>
            <p:ph idx="1"/>
          </p:nvPr>
        </p:nvSpPr>
        <p:spPr/>
        <p:txBody>
          <a:bodyPr>
            <a:normAutofit fontScale="70000" lnSpcReduction="20000"/>
          </a:bodyPr>
          <a:lstStyle/>
          <a:p>
            <a:r>
              <a:rPr lang="en-US" sz="5100" dirty="0">
                <a:effectLst>
                  <a:outerShdw blurRad="38100" dist="38100" dir="2700000" algn="tl">
                    <a:srgbClr val="000000">
                      <a:alpha val="43137"/>
                    </a:srgbClr>
                  </a:outerShdw>
                </a:effectLst>
              </a:rPr>
              <a:t>Accusation and Warning for Israel (1-24)</a:t>
            </a:r>
          </a:p>
          <a:p>
            <a:pPr lvl="1"/>
            <a:r>
              <a:rPr lang="en-US" sz="4600" dirty="0">
                <a:effectLst>
                  <a:outerShdw blurRad="38100" dist="38100" dir="2700000" algn="tl">
                    <a:srgbClr val="000000">
                      <a:alpha val="43137"/>
                    </a:srgbClr>
                  </a:outerShdw>
                </a:effectLst>
              </a:rPr>
              <a:t>Jeremiah’s Calling</a:t>
            </a:r>
          </a:p>
          <a:p>
            <a:pPr lvl="2"/>
            <a:r>
              <a:rPr lang="en-US" sz="4000" dirty="0">
                <a:effectLst>
                  <a:outerShdw blurRad="38100" dist="38100" dir="2700000" algn="tl">
                    <a:srgbClr val="000000">
                      <a:alpha val="43137"/>
                    </a:srgbClr>
                  </a:outerShdw>
                </a:effectLst>
              </a:rPr>
              <a:t>I appoint you as a prophet to Israel and the nations to uproot and tear down (judgment), and to plant and build up (hope) </a:t>
            </a:r>
          </a:p>
          <a:p>
            <a:pPr lvl="1"/>
            <a:r>
              <a:rPr lang="en-US" sz="4600" dirty="0">
                <a:effectLst>
                  <a:outerShdw blurRad="38100" dist="38100" dir="2700000" algn="tl">
                    <a:srgbClr val="000000">
                      <a:alpha val="43137"/>
                    </a:srgbClr>
                  </a:outerShdw>
                </a:effectLst>
              </a:rPr>
              <a:t>God’s Indictment</a:t>
            </a:r>
          </a:p>
          <a:p>
            <a:pPr lvl="2"/>
            <a:r>
              <a:rPr lang="en-US" sz="4000" dirty="0">
                <a:effectLst>
                  <a:outerShdw blurRad="38100" dist="38100" dir="2700000" algn="tl">
                    <a:srgbClr val="000000">
                      <a:alpha val="43137"/>
                    </a:srgbClr>
                  </a:outerShdw>
                </a:effectLst>
              </a:rPr>
              <a:t>Israel has broken the covenant</a:t>
            </a:r>
          </a:p>
          <a:p>
            <a:pPr lvl="2"/>
            <a:r>
              <a:rPr lang="en-US" sz="4000" dirty="0">
                <a:effectLst>
                  <a:outerShdw blurRad="38100" dist="38100" dir="2700000" algn="tl">
                    <a:srgbClr val="000000">
                      <a:alpha val="43137"/>
                    </a:srgbClr>
                  </a:outerShdw>
                </a:effectLst>
              </a:rPr>
              <a:t>Idolatry is adultery</a:t>
            </a:r>
          </a:p>
          <a:p>
            <a:pPr lvl="2"/>
            <a:r>
              <a:rPr lang="en-US" sz="4000" dirty="0">
                <a:effectLst>
                  <a:outerShdw blurRad="38100" dist="38100" dir="2700000" algn="tl">
                    <a:srgbClr val="000000">
                      <a:alpha val="43137"/>
                    </a:srgbClr>
                  </a:outerShdw>
                </a:effectLst>
              </a:rPr>
              <a:t>Accusation of Israel’s leaders—prophets, priests, kings</a:t>
            </a:r>
          </a:p>
          <a:p>
            <a:pPr lvl="2"/>
            <a:r>
              <a:rPr lang="en-US" sz="4000" dirty="0">
                <a:effectLst>
                  <a:outerShdw blurRad="38100" dist="38100" dir="2700000" algn="tl">
                    <a:srgbClr val="000000">
                      <a:alpha val="43137"/>
                    </a:srgbClr>
                  </a:outerShdw>
                </a:effectLst>
              </a:rPr>
              <a:t>Rampant social injustice—widows, orphans, immigrants</a:t>
            </a:r>
          </a:p>
          <a:p>
            <a:pPr lvl="2"/>
            <a:r>
              <a:rPr lang="en-US" sz="4000" dirty="0">
                <a:effectLst>
                  <a:outerShdw blurRad="38100" dist="38100" dir="2700000" algn="tl">
                    <a:srgbClr val="000000">
                      <a:alpha val="43137"/>
                    </a:srgbClr>
                  </a:outerShdw>
                </a:effectLst>
              </a:rPr>
              <a:t>Temple sermon (7)—God will destroy his own temple by sending an enemy from the north</a:t>
            </a:r>
          </a:p>
        </p:txBody>
      </p:sp>
    </p:spTree>
    <p:extLst>
      <p:ext uri="{BB962C8B-B14F-4D97-AF65-F5344CB8AC3E}">
        <p14:creationId xmlns:p14="http://schemas.microsoft.com/office/powerpoint/2010/main" val="39245249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Outline of Jeremiah (25)</a:t>
            </a:r>
          </a:p>
        </p:txBody>
      </p:sp>
      <p:sp>
        <p:nvSpPr>
          <p:cNvPr id="3" name="Content Placeholder 2"/>
          <p:cNvSpPr>
            <a:spLocks noGrp="1"/>
          </p:cNvSpPr>
          <p:nvPr>
            <p:ph idx="1"/>
          </p:nvPr>
        </p:nvSpPr>
        <p:spPr/>
        <p:txBody>
          <a:bodyPr>
            <a:noAutofit/>
          </a:bodyPr>
          <a:lstStyle/>
          <a:p>
            <a:r>
              <a:rPr lang="en-US" sz="3600" dirty="0">
                <a:effectLst>
                  <a:outerShdw blurRad="38100" dist="38100" dir="2700000" algn="tl">
                    <a:srgbClr val="000000">
                      <a:alpha val="43137"/>
                    </a:srgbClr>
                  </a:outerShdw>
                </a:effectLst>
              </a:rPr>
              <a:t>Babylon, the Cup of God’s Just Punishment (25)</a:t>
            </a:r>
          </a:p>
          <a:p>
            <a:pPr lvl="1"/>
            <a:r>
              <a:rPr lang="en-US" sz="3200" dirty="0">
                <a:effectLst>
                  <a:outerShdw blurRad="38100" dist="38100" dir="2700000" algn="tl">
                    <a:srgbClr val="000000">
                      <a:alpha val="43137"/>
                    </a:srgbClr>
                  </a:outerShdw>
                </a:effectLst>
              </a:rPr>
              <a:t>Babylon is the cup of God’s just anger against Israel and the nations.</a:t>
            </a:r>
          </a:p>
          <a:p>
            <a:pPr lvl="1"/>
            <a:r>
              <a:rPr lang="en-US" sz="3200" dirty="0">
                <a:effectLst>
                  <a:outerShdw blurRad="38100" dist="38100" dir="2700000" algn="tl">
                    <a:srgbClr val="000000">
                      <a:alpha val="43137"/>
                    </a:srgbClr>
                  </a:outerShdw>
                </a:effectLst>
              </a:rPr>
              <a:t>Babylon will destroy Jerusalem and exile Israel for 70 years</a:t>
            </a:r>
          </a:p>
          <a:p>
            <a:pPr lvl="1"/>
            <a:endParaRPr lang="en-US" sz="11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673889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Outline of Jeremiah (26-45)</a:t>
            </a:r>
          </a:p>
        </p:txBody>
      </p:sp>
      <p:sp>
        <p:nvSpPr>
          <p:cNvPr id="3" name="Content Placeholder 2"/>
          <p:cNvSpPr>
            <a:spLocks noGrp="1"/>
          </p:cNvSpPr>
          <p:nvPr>
            <p:ph idx="1"/>
          </p:nvPr>
        </p:nvSpPr>
        <p:spPr/>
        <p:txBody>
          <a:bodyPr>
            <a:normAutofit/>
          </a:bodyPr>
          <a:lstStyle/>
          <a:p>
            <a:r>
              <a:rPr lang="en-US" sz="3600" dirty="0">
                <a:effectLst>
                  <a:outerShdw blurRad="38100" dist="38100" dir="2700000" algn="tl">
                    <a:srgbClr val="000000">
                      <a:alpha val="43137"/>
                    </a:srgbClr>
                  </a:outerShdw>
                </a:effectLst>
              </a:rPr>
              <a:t>Judgment and Hope for Israel (26-45)</a:t>
            </a:r>
          </a:p>
          <a:p>
            <a:pPr lvl="1"/>
            <a:r>
              <a:rPr lang="en-US" sz="3200" dirty="0">
                <a:effectLst>
                  <a:outerShdw blurRad="38100" dist="38100" dir="2700000" algn="tl">
                    <a:srgbClr val="000000">
                      <a:alpha val="43137"/>
                    </a:srgbClr>
                  </a:outerShdw>
                </a:effectLst>
              </a:rPr>
              <a:t>Jeremiah rejected by Israel’s leaders (26-29)</a:t>
            </a:r>
          </a:p>
          <a:p>
            <a:pPr marL="457200" lvl="1" indent="0">
              <a:buNone/>
            </a:pPr>
            <a:endParaRPr lang="en-US" sz="11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775471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Outline of Jeremiah (26-45)</a:t>
            </a:r>
          </a:p>
        </p:txBody>
      </p:sp>
      <p:sp>
        <p:nvSpPr>
          <p:cNvPr id="3" name="Content Placeholder 2"/>
          <p:cNvSpPr>
            <a:spLocks noGrp="1"/>
          </p:cNvSpPr>
          <p:nvPr>
            <p:ph idx="1"/>
          </p:nvPr>
        </p:nvSpPr>
        <p:spPr/>
        <p:txBody>
          <a:bodyPr>
            <a:normAutofit/>
          </a:bodyPr>
          <a:lstStyle/>
          <a:p>
            <a:r>
              <a:rPr lang="en-US" sz="3600" dirty="0">
                <a:effectLst>
                  <a:outerShdw blurRad="38100" dist="38100" dir="2700000" algn="tl">
                    <a:srgbClr val="000000">
                      <a:alpha val="43137"/>
                    </a:srgbClr>
                  </a:outerShdw>
                </a:effectLst>
              </a:rPr>
              <a:t>Judgment and Hope for Israel (26-45)</a:t>
            </a:r>
          </a:p>
          <a:p>
            <a:pPr lvl="1"/>
            <a:r>
              <a:rPr lang="en-US" sz="3200" dirty="0">
                <a:effectLst>
                  <a:outerShdw blurRad="38100" dist="38100" dir="2700000" algn="tl">
                    <a:srgbClr val="000000">
                      <a:alpha val="43137"/>
                    </a:srgbClr>
                  </a:outerShdw>
                </a:effectLst>
              </a:rPr>
              <a:t>Jeremiah rejected by Israel’s leaders (26-29)</a:t>
            </a:r>
          </a:p>
          <a:p>
            <a:pPr lvl="1"/>
            <a:r>
              <a:rPr lang="en-US" sz="3200" dirty="0">
                <a:effectLst>
                  <a:outerShdw blurRad="38100" dist="38100" dir="2700000" algn="tl">
                    <a:srgbClr val="000000">
                      <a:alpha val="43137"/>
                    </a:srgbClr>
                  </a:outerShdw>
                </a:effectLst>
              </a:rPr>
              <a:t>Book of Consolation (30-33)—hope for Israel’s future</a:t>
            </a:r>
          </a:p>
          <a:p>
            <a:pPr lvl="2"/>
            <a:r>
              <a:rPr lang="en-US" sz="3200" dirty="0">
                <a:effectLst>
                  <a:outerShdw blurRad="38100" dist="38100" dir="2700000" algn="tl">
                    <a:srgbClr val="000000">
                      <a:alpha val="43137"/>
                    </a:srgbClr>
                  </a:outerShdw>
                </a:effectLst>
              </a:rPr>
              <a:t>After the exile, God will grant Israel a new covenant and  transform Israel’s hearts</a:t>
            </a:r>
          </a:p>
          <a:p>
            <a:pPr lvl="2"/>
            <a:r>
              <a:rPr lang="en-US" sz="3200" dirty="0">
                <a:effectLst>
                  <a:outerShdw blurRad="38100" dist="38100" dir="2700000" algn="tl">
                    <a:srgbClr val="000000">
                      <a:alpha val="43137"/>
                    </a:srgbClr>
                  </a:outerShdw>
                </a:effectLst>
              </a:rPr>
              <a:t>Messiah will come</a:t>
            </a:r>
          </a:p>
          <a:p>
            <a:pPr lvl="2"/>
            <a:r>
              <a:rPr lang="en-US" sz="3200" dirty="0">
                <a:effectLst>
                  <a:outerShdw blurRad="38100" dist="38100" dir="2700000" algn="tl">
                    <a:srgbClr val="000000">
                      <a:alpha val="43137"/>
                    </a:srgbClr>
                  </a:outerShdw>
                </a:effectLst>
              </a:rPr>
              <a:t>All nations will acknowledge Israel’s God</a:t>
            </a:r>
            <a:endParaRPr lang="en-US" sz="11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02480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Outline of Jeremiah (26-45)</a:t>
            </a:r>
          </a:p>
        </p:txBody>
      </p:sp>
      <p:sp>
        <p:nvSpPr>
          <p:cNvPr id="3" name="Content Placeholder 2"/>
          <p:cNvSpPr>
            <a:spLocks noGrp="1"/>
          </p:cNvSpPr>
          <p:nvPr>
            <p:ph idx="1"/>
          </p:nvPr>
        </p:nvSpPr>
        <p:spPr/>
        <p:txBody>
          <a:bodyPr>
            <a:normAutofit/>
          </a:bodyPr>
          <a:lstStyle/>
          <a:p>
            <a:r>
              <a:rPr lang="en-US" sz="3600" dirty="0">
                <a:effectLst>
                  <a:outerShdw blurRad="38100" dist="38100" dir="2700000" algn="tl">
                    <a:srgbClr val="000000">
                      <a:alpha val="43137"/>
                    </a:srgbClr>
                  </a:outerShdw>
                </a:effectLst>
              </a:rPr>
              <a:t>Judgment and Hope for Israel (26-45)</a:t>
            </a:r>
          </a:p>
          <a:p>
            <a:pPr lvl="1"/>
            <a:r>
              <a:rPr lang="en-US" sz="3200" dirty="0">
                <a:effectLst>
                  <a:outerShdw blurRad="38100" dist="38100" dir="2700000" algn="tl">
                    <a:srgbClr val="000000">
                      <a:alpha val="43137"/>
                    </a:srgbClr>
                  </a:outerShdw>
                </a:effectLst>
              </a:rPr>
              <a:t>Jeremiah rejected by Israel’s leaders (26-29)</a:t>
            </a:r>
          </a:p>
          <a:p>
            <a:pPr lvl="1"/>
            <a:r>
              <a:rPr lang="en-US" sz="3200" dirty="0">
                <a:effectLst>
                  <a:outerShdw blurRad="38100" dist="38100" dir="2700000" algn="tl">
                    <a:srgbClr val="000000">
                      <a:alpha val="43137"/>
                    </a:srgbClr>
                  </a:outerShdw>
                </a:effectLst>
              </a:rPr>
              <a:t>Book of Consolation (30-33)—hope for Israel’s future</a:t>
            </a:r>
          </a:p>
          <a:p>
            <a:pPr lvl="2"/>
            <a:r>
              <a:rPr lang="en-US" sz="3200" dirty="0">
                <a:effectLst>
                  <a:outerShdw blurRad="38100" dist="38100" dir="2700000" algn="tl">
                    <a:srgbClr val="000000">
                      <a:alpha val="43137"/>
                    </a:srgbClr>
                  </a:outerShdw>
                </a:effectLst>
              </a:rPr>
              <a:t>After the exile, God will grant Israel a new covenant and  transform Israel’s hearts</a:t>
            </a:r>
          </a:p>
          <a:p>
            <a:pPr lvl="2"/>
            <a:r>
              <a:rPr lang="en-US" sz="3200" dirty="0">
                <a:effectLst>
                  <a:outerShdw blurRad="38100" dist="38100" dir="2700000" algn="tl">
                    <a:srgbClr val="000000">
                      <a:alpha val="43137"/>
                    </a:srgbClr>
                  </a:outerShdw>
                </a:effectLst>
              </a:rPr>
              <a:t>Messiah will come</a:t>
            </a:r>
          </a:p>
          <a:p>
            <a:pPr lvl="2"/>
            <a:r>
              <a:rPr lang="en-US" sz="3200" dirty="0">
                <a:effectLst>
                  <a:outerShdw blurRad="38100" dist="38100" dir="2700000" algn="tl">
                    <a:srgbClr val="000000">
                      <a:alpha val="43137"/>
                    </a:srgbClr>
                  </a:outerShdw>
                </a:effectLst>
              </a:rPr>
              <a:t>All nations will acknowledge Israel’s God</a:t>
            </a:r>
          </a:p>
          <a:p>
            <a:pPr lvl="1"/>
            <a:r>
              <a:rPr lang="en-US" sz="3200" dirty="0">
                <a:effectLst>
                  <a:outerShdw blurRad="38100" dist="38100" dir="2700000" algn="tl">
                    <a:srgbClr val="000000">
                      <a:alpha val="43137"/>
                    </a:srgbClr>
                  </a:outerShdw>
                </a:effectLst>
              </a:rPr>
              <a:t>Siege and destruction of Jerusalem (34-45)</a:t>
            </a:r>
            <a:endParaRPr lang="en-US" sz="11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9273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Historical Context</a:t>
            </a:r>
          </a:p>
        </p:txBody>
      </p:sp>
    </p:spTree>
    <p:extLst>
      <p:ext uri="{BB962C8B-B14F-4D97-AF65-F5344CB8AC3E}">
        <p14:creationId xmlns:p14="http://schemas.microsoft.com/office/powerpoint/2010/main" val="38690172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Outline of Jeremiah (46-51)</a:t>
            </a:r>
          </a:p>
        </p:txBody>
      </p:sp>
      <p:sp>
        <p:nvSpPr>
          <p:cNvPr id="3" name="Content Placeholder 2"/>
          <p:cNvSpPr>
            <a:spLocks noGrp="1"/>
          </p:cNvSpPr>
          <p:nvPr>
            <p:ph idx="1"/>
          </p:nvPr>
        </p:nvSpPr>
        <p:spPr/>
        <p:txBody>
          <a:bodyPr>
            <a:noAutofit/>
          </a:bodyPr>
          <a:lstStyle/>
          <a:p>
            <a:r>
              <a:rPr lang="en-US" sz="3600" dirty="0">
                <a:effectLst>
                  <a:outerShdw blurRad="38100" dist="38100" dir="2700000" algn="tl">
                    <a:srgbClr val="000000">
                      <a:alpha val="43137"/>
                    </a:srgbClr>
                  </a:outerShdw>
                </a:effectLst>
              </a:rPr>
              <a:t>Judgment and Hope for the Nations (46-51)</a:t>
            </a:r>
          </a:p>
          <a:p>
            <a:pPr lvl="1"/>
            <a:r>
              <a:rPr lang="en-US" sz="3200" dirty="0">
                <a:effectLst>
                  <a:outerShdw blurRad="38100" dist="38100" dir="2700000" algn="tl">
                    <a:srgbClr val="000000">
                      <a:alpha val="43137"/>
                    </a:srgbClr>
                  </a:outerShdw>
                </a:effectLst>
              </a:rPr>
              <a:t>God will use Babylon to judge the nations around Israel—Egypt, Philistia, Moab, Ammon, Edom, Damascus, Kedar, Hazor, Elam (46-49)</a:t>
            </a:r>
          </a:p>
          <a:p>
            <a:pPr lvl="1"/>
            <a:r>
              <a:rPr lang="en-US" sz="3200" dirty="0">
                <a:effectLst>
                  <a:outerShdw blurRad="38100" dist="38100" dir="2700000" algn="tl">
                    <a:srgbClr val="000000">
                      <a:alpha val="43137"/>
                    </a:srgbClr>
                  </a:outerShdw>
                </a:effectLst>
              </a:rPr>
              <a:t>God will judge Babylon, archetype of all rebellion (50-51)</a:t>
            </a:r>
          </a:p>
        </p:txBody>
      </p:sp>
    </p:spTree>
    <p:extLst>
      <p:ext uri="{BB962C8B-B14F-4D97-AF65-F5344CB8AC3E}">
        <p14:creationId xmlns:p14="http://schemas.microsoft.com/office/powerpoint/2010/main" val="30049781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Outline of Jeremiah (52)</a:t>
            </a:r>
          </a:p>
        </p:txBody>
      </p:sp>
      <p:sp>
        <p:nvSpPr>
          <p:cNvPr id="3" name="Content Placeholder 2"/>
          <p:cNvSpPr>
            <a:spLocks noGrp="1"/>
          </p:cNvSpPr>
          <p:nvPr>
            <p:ph idx="1"/>
          </p:nvPr>
        </p:nvSpPr>
        <p:spPr>
          <a:xfrm>
            <a:off x="838200" y="1825625"/>
            <a:ext cx="10515600" cy="4169684"/>
          </a:xfrm>
        </p:spPr>
        <p:txBody>
          <a:bodyPr>
            <a:noAutofit/>
          </a:bodyPr>
          <a:lstStyle/>
          <a:p>
            <a:endParaRPr lang="en-US" sz="1100" dirty="0">
              <a:effectLst>
                <a:outerShdw blurRad="38100" dist="38100" dir="2700000" algn="tl">
                  <a:srgbClr val="000000">
                    <a:alpha val="43137"/>
                  </a:srgbClr>
                </a:outerShdw>
              </a:effectLst>
            </a:endParaRPr>
          </a:p>
          <a:p>
            <a:r>
              <a:rPr lang="en-US" sz="3600" dirty="0">
                <a:effectLst>
                  <a:outerShdw blurRad="38100" dist="38100" dir="2700000" algn="tl">
                    <a:srgbClr val="000000">
                      <a:alpha val="43137"/>
                    </a:srgbClr>
                  </a:outerShdw>
                </a:effectLst>
              </a:rPr>
              <a:t>Appendix from 2 Kings 25—Destruction and Exile (52)</a:t>
            </a:r>
          </a:p>
          <a:p>
            <a:pPr lvl="1"/>
            <a:r>
              <a:rPr lang="en-US" sz="3200" dirty="0">
                <a:effectLst>
                  <a:outerShdw blurRad="38100" dist="38100" dir="2700000" algn="tl">
                    <a:srgbClr val="000000">
                      <a:alpha val="43137"/>
                    </a:srgbClr>
                  </a:outerShdw>
                </a:effectLst>
              </a:rPr>
              <a:t>Fulfillment of judgment</a:t>
            </a:r>
          </a:p>
          <a:p>
            <a:pPr lvl="1"/>
            <a:r>
              <a:rPr lang="en-US" sz="3200" dirty="0">
                <a:effectLst>
                  <a:outerShdw blurRad="38100" dist="38100" dir="2700000" algn="tl">
                    <a:srgbClr val="000000">
                      <a:alpha val="43137"/>
                    </a:srgbClr>
                  </a:outerShdw>
                </a:effectLst>
              </a:rPr>
              <a:t>Promise of hope for David’s Line</a:t>
            </a:r>
          </a:p>
          <a:p>
            <a:pPr lvl="1"/>
            <a:endParaRPr lang="en-US" sz="1100" dirty="0">
              <a:effectLst>
                <a:outerShdw blurRad="38100" dist="38100" dir="2700000" algn="tl">
                  <a:srgbClr val="000000">
                    <a:alpha val="43137"/>
                  </a:srgbClr>
                </a:outerShdw>
              </a:effectLst>
            </a:endParaRPr>
          </a:p>
          <a:p>
            <a:pPr lvl="1"/>
            <a:endParaRPr lang="en-US" sz="11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31150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266" name="Picture 2" descr="A screenshot of a cell phone&#10;&#10;Description generated with very high confidenc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53445" y="643467"/>
            <a:ext cx="9285110" cy="557106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93982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6153" name="Picture 9"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274" y="0"/>
            <a:ext cx="11311451" cy="6862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2726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7559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08538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CEA566-5784-4C01-8746-61DD3E3C2EE3}"/>
              </a:ext>
            </a:extLst>
          </p:cNvPr>
          <p:cNvPicPr>
            <a:picLocks noChangeAspect="1"/>
          </p:cNvPicPr>
          <p:nvPr/>
        </p:nvPicPr>
        <p:blipFill>
          <a:blip r:embed="rId2"/>
          <a:stretch>
            <a:fillRect/>
          </a:stretch>
        </p:blipFill>
        <p:spPr>
          <a:xfrm>
            <a:off x="549965" y="-9023"/>
            <a:ext cx="11092070" cy="6876046"/>
          </a:xfrm>
          <a:prstGeom prst="rect">
            <a:avLst/>
          </a:prstGeom>
        </p:spPr>
      </p:pic>
    </p:spTree>
    <p:extLst>
      <p:ext uri="{BB962C8B-B14F-4D97-AF65-F5344CB8AC3E}">
        <p14:creationId xmlns:p14="http://schemas.microsoft.com/office/powerpoint/2010/main" val="20489920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365B3-4B7F-48BB-AC7F-CDFDF5014A31}"/>
              </a:ext>
            </a:extLst>
          </p:cNvPr>
          <p:cNvSpPr>
            <a:spLocks noGrp="1"/>
          </p:cNvSpPr>
          <p:nvPr>
            <p:ph type="title"/>
          </p:nvPr>
        </p:nvSpPr>
        <p:spPr/>
        <p:txBody>
          <a:bodyPr/>
          <a:lstStyle/>
          <a:p>
            <a:r>
              <a:rPr lang="en-US" dirty="0"/>
              <a:t>Jeremiah’s Call</a:t>
            </a:r>
          </a:p>
        </p:txBody>
      </p:sp>
    </p:spTree>
    <p:extLst>
      <p:ext uri="{BB962C8B-B14F-4D97-AF65-F5344CB8AC3E}">
        <p14:creationId xmlns:p14="http://schemas.microsoft.com/office/powerpoint/2010/main" val="11404524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Jeremiah’s Call 1:4-19</a:t>
            </a:r>
          </a:p>
        </p:txBody>
      </p:sp>
      <p:sp>
        <p:nvSpPr>
          <p:cNvPr id="3" name="Content Placeholder 2"/>
          <p:cNvSpPr>
            <a:spLocks noGrp="1"/>
          </p:cNvSpPr>
          <p:nvPr>
            <p:ph idx="1"/>
          </p:nvPr>
        </p:nvSpPr>
        <p:spPr/>
        <p:txBody>
          <a:bodyPr>
            <a:normAutofit fontScale="92500" lnSpcReduction="10000"/>
          </a:bodyPr>
          <a:lstStyle/>
          <a:p>
            <a:r>
              <a:rPr lang="en-US" sz="3200" dirty="0">
                <a:effectLst>
                  <a:outerShdw blurRad="38100" dist="38100" dir="2700000" algn="tl">
                    <a:srgbClr val="000000">
                      <a:alpha val="43137"/>
                    </a:srgbClr>
                  </a:outerShdw>
                </a:effectLst>
              </a:rPr>
              <a:t>“Now the word of the LORD came to me, saying, ‘Before I formed you in the womb I knew you, and before you were born I consecrated you; I appointed you a prophet to the nations.’ </a:t>
            </a:r>
          </a:p>
          <a:p>
            <a:r>
              <a:rPr lang="en-US" sz="3200" dirty="0">
                <a:effectLst>
                  <a:outerShdw blurRad="38100" dist="38100" dir="2700000" algn="tl">
                    <a:srgbClr val="000000">
                      <a:alpha val="43137"/>
                    </a:srgbClr>
                  </a:outerShdw>
                </a:effectLst>
              </a:rPr>
              <a:t>Then I said, “Ah, Lord GOD!  Behold, I do not know how to speak, for I am only a youth [</a:t>
            </a:r>
            <a:r>
              <a:rPr lang="he-IL" sz="3200" dirty="0">
                <a:cs typeface="+mj-cs"/>
              </a:rPr>
              <a:t>נַעַר</a:t>
            </a:r>
            <a:r>
              <a:rPr lang="en-US" sz="3200" dirty="0">
                <a:effectLst>
                  <a:outerShdw blurRad="38100" dist="38100" dir="2700000" algn="tl">
                    <a:srgbClr val="000000">
                      <a:alpha val="43137"/>
                    </a:srgbClr>
                  </a:outerShdw>
                </a:effectLst>
              </a:rPr>
              <a:t> infancy to adolescence—Jeremiah was about 15 years old].”</a:t>
            </a:r>
            <a:r>
              <a:rPr lang="he-IL" sz="3200" dirty="0">
                <a:effectLst>
                  <a:outerShdw blurRad="38100" dist="38100" dir="2700000" algn="tl">
                    <a:srgbClr val="000000">
                      <a:alpha val="43137"/>
                    </a:srgbClr>
                  </a:outerShdw>
                </a:effectLst>
              </a:rPr>
              <a:t> </a:t>
            </a:r>
            <a:r>
              <a:rPr lang="en-US" sz="3200" dirty="0">
                <a:effectLst>
                  <a:outerShdw blurRad="38100" dist="38100" dir="2700000" algn="tl">
                    <a:srgbClr val="000000">
                      <a:alpha val="43137"/>
                    </a:srgbClr>
                  </a:outerShdw>
                </a:effectLst>
              </a:rPr>
              <a:t>  </a:t>
            </a:r>
          </a:p>
          <a:p>
            <a:r>
              <a:rPr lang="en-US" sz="3200" dirty="0">
                <a:effectLst>
                  <a:outerShdw blurRad="38100" dist="38100" dir="2700000" algn="tl">
                    <a:srgbClr val="000000">
                      <a:alpha val="43137"/>
                    </a:srgbClr>
                  </a:outerShdw>
                </a:effectLst>
              </a:rPr>
              <a:t>But the LORD said to me, “Do not say, ‘I am only a youth’; for to all to whom I send you, you shall go, and whatever I command you, you shall speak.  Do not be afraid of them, for I am with you to deliver you, declares the LORD.” </a:t>
            </a:r>
          </a:p>
        </p:txBody>
      </p:sp>
    </p:spTree>
    <p:extLst>
      <p:ext uri="{BB962C8B-B14F-4D97-AF65-F5344CB8AC3E}">
        <p14:creationId xmlns:p14="http://schemas.microsoft.com/office/powerpoint/2010/main" val="14809206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Jeremiah’s Call 1:4-19</a:t>
            </a:r>
          </a:p>
        </p:txBody>
      </p:sp>
      <p:sp>
        <p:nvSpPr>
          <p:cNvPr id="3" name="Content Placeholder 2"/>
          <p:cNvSpPr>
            <a:spLocks noGrp="1"/>
          </p:cNvSpPr>
          <p:nvPr>
            <p:ph idx="1"/>
          </p:nvPr>
        </p:nvSpPr>
        <p:spPr/>
        <p:txBody>
          <a:bodyPr>
            <a:normAutofit/>
          </a:bodyPr>
          <a:lstStyle/>
          <a:p>
            <a:r>
              <a:rPr lang="en-US" sz="3200" dirty="0">
                <a:effectLst>
                  <a:outerShdw blurRad="38100" dist="38100" dir="2700000" algn="tl">
                    <a:srgbClr val="000000">
                      <a:alpha val="43137"/>
                    </a:srgbClr>
                  </a:outerShdw>
                </a:effectLst>
              </a:rPr>
              <a:t>“Then the LORD put out his hand and touched my mouth.  And the LORD said to me, ‘Behold, I have put my words in your mouth.  See, I have set you this day over nations and over kingdoms, to pluck up and to break down, to destroy and to overthrow, to build and to plant.’” </a:t>
            </a:r>
          </a:p>
        </p:txBody>
      </p:sp>
    </p:spTree>
    <p:extLst>
      <p:ext uri="{BB962C8B-B14F-4D97-AF65-F5344CB8AC3E}">
        <p14:creationId xmlns:p14="http://schemas.microsoft.com/office/powerpoint/2010/main" val="18147915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Jeremiah’s Call 1:4-19</a:t>
            </a:r>
          </a:p>
        </p:txBody>
      </p:sp>
      <p:sp>
        <p:nvSpPr>
          <p:cNvPr id="3" name="Content Placeholder 2"/>
          <p:cNvSpPr>
            <a:spLocks noGrp="1"/>
          </p:cNvSpPr>
          <p:nvPr>
            <p:ph idx="1"/>
          </p:nvPr>
        </p:nvSpPr>
        <p:spPr/>
        <p:txBody>
          <a:bodyPr>
            <a:normAutofit lnSpcReduction="10000"/>
          </a:bodyPr>
          <a:lstStyle/>
          <a:p>
            <a:r>
              <a:rPr lang="en-US" sz="3200" dirty="0">
                <a:effectLst>
                  <a:outerShdw blurRad="38100" dist="38100" dir="2700000" algn="tl">
                    <a:srgbClr val="000000">
                      <a:alpha val="43137"/>
                    </a:srgbClr>
                  </a:outerShdw>
                </a:effectLst>
              </a:rPr>
              <a:t>“The word of the LORD came to me” [24/109]</a:t>
            </a:r>
            <a:endParaRPr lang="he-IL" sz="3200" dirty="0">
              <a:effectLst>
                <a:outerShdw blurRad="38100" dist="38100" dir="2700000" algn="tl">
                  <a:srgbClr val="000000">
                    <a:alpha val="43137"/>
                  </a:srgbClr>
                </a:outerShdw>
              </a:effectLst>
            </a:endParaRPr>
          </a:p>
          <a:p>
            <a:pPr lvl="1"/>
            <a:r>
              <a:rPr lang="he-IL" sz="2800" dirty="0">
                <a:effectLst>
                  <a:outerShdw blurRad="38100" dist="38100" dir="2700000" algn="tl">
                    <a:srgbClr val="000000">
                      <a:alpha val="43137"/>
                    </a:srgbClr>
                  </a:outerShdw>
                </a:effectLst>
                <a:cs typeface="+mj-cs"/>
              </a:rPr>
              <a:t>וַיְהִ֤י דְבַר־ יְהוָה֙ אֶֽל־ יִרְמְיָ֔הוּ</a:t>
            </a:r>
            <a:r>
              <a:rPr lang="en-US" sz="2800" dirty="0">
                <a:effectLst>
                  <a:outerShdw blurRad="38100" dist="38100" dir="2700000" algn="tl">
                    <a:srgbClr val="000000">
                      <a:alpha val="43137"/>
                    </a:srgbClr>
                  </a:outerShdw>
                </a:effectLst>
                <a:cs typeface="+mj-cs"/>
              </a:rPr>
              <a:t> </a:t>
            </a:r>
            <a:r>
              <a:rPr lang="en-US" sz="2800" dirty="0">
                <a:effectLst>
                  <a:outerShdw blurRad="38100" dist="38100" dir="2700000" algn="tl">
                    <a:srgbClr val="000000">
                      <a:alpha val="43137"/>
                    </a:srgbClr>
                  </a:outerShdw>
                </a:effectLst>
              </a:rPr>
              <a:t>or </a:t>
            </a:r>
            <a:r>
              <a:rPr lang="he-IL" sz="2800" dirty="0">
                <a:solidFill>
                  <a:prstClr val="black"/>
                </a:solidFill>
                <a:effectLst>
                  <a:outerShdw blurRad="38100" dist="38100" dir="2700000" algn="tl">
                    <a:srgbClr val="000000">
                      <a:alpha val="43137"/>
                    </a:srgbClr>
                  </a:outerShdw>
                </a:effectLst>
                <a:cs typeface="Times New Roman" panose="02020603050405020304" pitchFamily="18" charset="0"/>
              </a:rPr>
              <a:t>וַיְהִ֤י דְבַר־ יְהוָה֙</a:t>
            </a:r>
            <a:r>
              <a:rPr lang="he-IL" sz="2800" dirty="0">
                <a:effectLst>
                  <a:outerShdw blurRad="38100" dist="38100" dir="2700000" algn="tl">
                    <a:srgbClr val="000000">
                      <a:alpha val="43137"/>
                    </a:srgbClr>
                  </a:outerShdw>
                </a:effectLst>
                <a:cs typeface="+mj-cs"/>
              </a:rPr>
              <a:t> אֵלַ֥י</a:t>
            </a:r>
            <a:endParaRPr lang="en-US" sz="2800" dirty="0">
              <a:effectLst>
                <a:outerShdw blurRad="38100" dist="38100" dir="2700000" algn="tl">
                  <a:srgbClr val="000000">
                    <a:alpha val="43137"/>
                  </a:srgbClr>
                </a:outerShdw>
              </a:effectLst>
              <a:cs typeface="+mj-cs"/>
            </a:endParaRPr>
          </a:p>
          <a:p>
            <a:r>
              <a:rPr lang="en-US" sz="3200" dirty="0">
                <a:effectLst>
                  <a:outerShdw blurRad="38100" dist="38100" dir="2700000" algn="tl">
                    <a:srgbClr val="000000">
                      <a:alpha val="43137"/>
                    </a:srgbClr>
                  </a:outerShdw>
                </a:effectLst>
              </a:rPr>
              <a:t>[15:16] “Your words were found, and I ate them, and your words became to me a joy and the delight of my heart, for I am called by your name, O LORD, God of hosts.”</a:t>
            </a:r>
          </a:p>
          <a:p>
            <a:r>
              <a:rPr lang="en-US" sz="3200" dirty="0">
                <a:effectLst>
                  <a:outerShdw blurRad="38100" dist="38100" dir="2700000" algn="tl">
                    <a:srgbClr val="000000">
                      <a:alpha val="43137"/>
                    </a:srgbClr>
                  </a:outerShdw>
                </a:effectLst>
              </a:rPr>
              <a:t>[20:9] “There is in my heart as it were a burning fire shut up in my bones, and I am weary with holding it in, and I cannot.”</a:t>
            </a:r>
          </a:p>
          <a:p>
            <a:r>
              <a:rPr lang="en-US" sz="3200" dirty="0">
                <a:effectLst>
                  <a:outerShdw blurRad="38100" dist="38100" dir="2700000" algn="tl">
                    <a:srgbClr val="000000">
                      <a:alpha val="43137"/>
                    </a:srgbClr>
                  </a:outerShdw>
                </a:effectLst>
              </a:rPr>
              <a:t>[16:2] “You shall not take a wife, nor shall you have sons or daughters in this place.” </a:t>
            </a:r>
          </a:p>
          <a:p>
            <a:pPr lvl="1"/>
            <a:endParaRPr lang="en-US" sz="2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80010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488215-C843-408D-90D4-DE5C5E9BB4F1}"/>
              </a:ext>
            </a:extLst>
          </p:cNvPr>
          <p:cNvSpPr>
            <a:spLocks noGrp="1"/>
          </p:cNvSpPr>
          <p:nvPr>
            <p:ph type="title"/>
          </p:nvPr>
        </p:nvSpPr>
        <p:spPr>
          <a:xfrm>
            <a:off x="559469" y="5704609"/>
            <a:ext cx="11076877" cy="893041"/>
          </a:xfrm>
        </p:spPr>
        <p:txBody>
          <a:bodyPr>
            <a:normAutofit/>
          </a:bodyPr>
          <a:lstStyle/>
          <a:p>
            <a:pPr algn="ctr"/>
            <a:r>
              <a:rPr lang="en-US" sz="3600" dirty="0">
                <a:effectLst>
                  <a:outerShdw blurRad="38100" dist="38100" dir="2700000" algn="tl">
                    <a:srgbClr val="000000">
                      <a:alpha val="43137"/>
                    </a:srgbClr>
                  </a:outerShdw>
                </a:effectLst>
              </a:rPr>
              <a:t>Assyria’s power was waning—Nineveh destroyed in 612 BC</a:t>
            </a:r>
            <a:br>
              <a:rPr lang="en-US" sz="2800" dirty="0">
                <a:effectLst>
                  <a:outerShdw blurRad="38100" dist="38100" dir="2700000" algn="tl">
                    <a:srgbClr val="000000">
                      <a:alpha val="43137"/>
                    </a:srgbClr>
                  </a:outerShdw>
                </a:effectLst>
              </a:rPr>
            </a:br>
            <a:r>
              <a:rPr lang="en-US" sz="2200" dirty="0">
                <a:effectLst>
                  <a:outerShdw blurRad="38100" dist="38100" dir="2700000" algn="tl">
                    <a:srgbClr val="000000">
                      <a:alpha val="43137"/>
                    </a:srgbClr>
                  </a:outerShdw>
                </a:effectLst>
              </a:rPr>
              <a:t>[40-Ton Lamassu / Relief of Tiglath-Pileser Besieging a City]</a:t>
            </a:r>
            <a:endParaRPr lang="en-US" sz="2800"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5623DC45-C834-498B-B051-10D1EC9B82F8}"/>
              </a:ext>
            </a:extLst>
          </p:cNvPr>
          <p:cNvPicPr>
            <a:picLocks noChangeAspect="1"/>
          </p:cNvPicPr>
          <p:nvPr/>
        </p:nvPicPr>
        <p:blipFill>
          <a:blip r:embed="rId2"/>
          <a:stretch>
            <a:fillRect/>
          </a:stretch>
        </p:blipFill>
        <p:spPr>
          <a:xfrm>
            <a:off x="6272344" y="330841"/>
            <a:ext cx="5364003" cy="5197123"/>
          </a:xfrm>
          <a:prstGeom prst="rect">
            <a:avLst/>
          </a:prstGeom>
        </p:spPr>
      </p:pic>
      <p:pic>
        <p:nvPicPr>
          <p:cNvPr id="2" name="Picture 1">
            <a:extLst>
              <a:ext uri="{FF2B5EF4-FFF2-40B4-BE49-F238E27FC236}">
                <a16:creationId xmlns:a16="http://schemas.microsoft.com/office/drawing/2014/main" id="{7AF21E0D-B76B-458A-823F-3F5AF90163D4}"/>
              </a:ext>
            </a:extLst>
          </p:cNvPr>
          <p:cNvPicPr>
            <a:picLocks noChangeAspect="1"/>
          </p:cNvPicPr>
          <p:nvPr/>
        </p:nvPicPr>
        <p:blipFill>
          <a:blip r:embed="rId3"/>
          <a:stretch>
            <a:fillRect/>
          </a:stretch>
        </p:blipFill>
        <p:spPr>
          <a:xfrm>
            <a:off x="559470" y="330841"/>
            <a:ext cx="5447718" cy="5197123"/>
          </a:xfrm>
          <a:prstGeom prst="rect">
            <a:avLst/>
          </a:prstGeom>
        </p:spPr>
      </p:pic>
    </p:spTree>
    <p:extLst>
      <p:ext uri="{BB962C8B-B14F-4D97-AF65-F5344CB8AC3E}">
        <p14:creationId xmlns:p14="http://schemas.microsoft.com/office/powerpoint/2010/main" val="7572956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Jeremiah’s Call 1:4-19</a:t>
            </a:r>
          </a:p>
        </p:txBody>
      </p:sp>
      <p:sp>
        <p:nvSpPr>
          <p:cNvPr id="3" name="Content Placeholder 2"/>
          <p:cNvSpPr>
            <a:spLocks noGrp="1"/>
          </p:cNvSpPr>
          <p:nvPr>
            <p:ph idx="1"/>
          </p:nvPr>
        </p:nvSpPr>
        <p:spPr/>
        <p:txBody>
          <a:bodyPr>
            <a:normAutofit fontScale="92500" lnSpcReduction="10000"/>
          </a:bodyPr>
          <a:lstStyle/>
          <a:p>
            <a:r>
              <a:rPr lang="en-US" sz="3600" dirty="0">
                <a:effectLst>
                  <a:outerShdw blurRad="38100" dist="38100" dir="2700000" algn="tl">
                    <a:srgbClr val="000000">
                      <a:alpha val="43137"/>
                    </a:srgbClr>
                  </a:outerShdw>
                </a:effectLst>
              </a:rPr>
              <a:t>He could never view life the same way once he began to receive God’s Word</a:t>
            </a:r>
          </a:p>
          <a:p>
            <a:r>
              <a:rPr lang="en-US" sz="3600" dirty="0">
                <a:effectLst>
                  <a:outerShdw blurRad="38100" dist="38100" dir="2700000" algn="tl">
                    <a:srgbClr val="000000">
                      <a:alpha val="43137"/>
                    </a:srgbClr>
                  </a:outerShdw>
                </a:effectLst>
              </a:rPr>
              <a:t>Food for his mind and strength for his body</a:t>
            </a:r>
          </a:p>
          <a:p>
            <a:r>
              <a:rPr lang="en-US" sz="3600" dirty="0">
                <a:effectLst>
                  <a:outerShdw blurRad="38100" dist="38100" dir="2700000" algn="tl">
                    <a:srgbClr val="000000">
                      <a:alpha val="43137"/>
                    </a:srgbClr>
                  </a:outerShdw>
                </a:effectLst>
              </a:rPr>
              <a:t>The beauty and the seriousness of the Bible should grip us as teenagers</a:t>
            </a:r>
          </a:p>
          <a:p>
            <a:r>
              <a:rPr lang="en-US" sz="3600" dirty="0">
                <a:effectLst>
                  <a:outerShdw blurRad="38100" dist="38100" dir="2700000" algn="tl">
                    <a:srgbClr val="000000">
                      <a:alpha val="43137"/>
                    </a:srgbClr>
                  </a:outerShdw>
                </a:effectLst>
              </a:rPr>
              <a:t>It meant the loss of popularity and rejection by the world</a:t>
            </a:r>
          </a:p>
          <a:p>
            <a:r>
              <a:rPr lang="en-US" sz="3600" dirty="0">
                <a:effectLst>
                  <a:outerShdw blurRad="38100" dist="38100" dir="2700000" algn="tl">
                    <a:srgbClr val="000000">
                      <a:alpha val="43137"/>
                    </a:srgbClr>
                  </a:outerShdw>
                </a:effectLst>
              </a:rPr>
              <a:t>He goes without the normal joys of life—marriage, a family, social activities—standards are high in God’s service</a:t>
            </a:r>
          </a:p>
        </p:txBody>
      </p:sp>
    </p:spTree>
    <p:extLst>
      <p:ext uri="{BB962C8B-B14F-4D97-AF65-F5344CB8AC3E}">
        <p14:creationId xmlns:p14="http://schemas.microsoft.com/office/powerpoint/2010/main" val="12443710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479DA9-A6D7-46A1-AF30-2C8F000A4124}"/>
              </a:ext>
            </a:extLst>
          </p:cNvPr>
          <p:cNvSpPr>
            <a:spLocks noGrp="1"/>
          </p:cNvSpPr>
          <p:nvPr>
            <p:ph type="title"/>
          </p:nvPr>
        </p:nvSpPr>
        <p:spPr>
          <a:xfrm>
            <a:off x="1658757" y="5489179"/>
            <a:ext cx="8874484" cy="713594"/>
          </a:xfrm>
        </p:spPr>
        <p:txBody>
          <a:bodyPr>
            <a:noAutofit/>
          </a:bodyPr>
          <a:lstStyle/>
          <a:p>
            <a:pPr algn="ctr"/>
            <a:r>
              <a:rPr lang="en-US" sz="3200" dirty="0">
                <a:effectLst>
                  <a:outerShdw blurRad="38100" dist="38100" dir="2700000" algn="tl">
                    <a:srgbClr val="000000">
                      <a:alpha val="43137"/>
                    </a:srgbClr>
                  </a:outerShdw>
                </a:effectLst>
              </a:rPr>
              <a:t>An almond branch </a:t>
            </a:r>
            <a:r>
              <a:rPr lang="en-US" sz="3200" b="0" dirty="0">
                <a:effectLst>
                  <a:outerShdw blurRad="38100" dist="38100" dir="2700000" algn="tl">
                    <a:srgbClr val="000000">
                      <a:alpha val="43137"/>
                    </a:srgbClr>
                  </a:outerShdw>
                </a:effectLst>
              </a:rPr>
              <a:t>[</a:t>
            </a:r>
            <a:r>
              <a:rPr lang="he-IL" sz="3200" b="0" dirty="0">
                <a:effectLst>
                  <a:outerShdw blurRad="38100" dist="38100" dir="2700000" algn="tl">
                    <a:srgbClr val="000000">
                      <a:alpha val="43137"/>
                    </a:srgbClr>
                  </a:outerShdw>
                </a:effectLst>
              </a:rPr>
              <a:t>שָׁקֵ֖ד</a:t>
            </a:r>
            <a:r>
              <a:rPr lang="en-US" sz="3200" dirty="0">
                <a:effectLst>
                  <a:outerShdw blurRad="38100" dist="38100" dir="2700000" algn="tl">
                    <a:srgbClr val="000000">
                      <a:alpha val="43137"/>
                    </a:srgbClr>
                  </a:outerShdw>
                </a:effectLst>
              </a:rPr>
              <a:t>]—“I am </a:t>
            </a:r>
            <a:r>
              <a:rPr lang="en-US" sz="3200" b="0" dirty="0">
                <a:effectLst>
                  <a:outerShdw blurRad="38100" dist="38100" dir="2700000" algn="tl">
                    <a:srgbClr val="000000">
                      <a:alpha val="43137"/>
                    </a:srgbClr>
                  </a:outerShdw>
                </a:effectLst>
              </a:rPr>
              <a:t>watching [</a:t>
            </a:r>
            <a:r>
              <a:rPr lang="he-IL" sz="3200" b="0" dirty="0">
                <a:effectLst>
                  <a:outerShdw blurRad="38100" dist="38100" dir="2700000" algn="tl">
                    <a:srgbClr val="000000">
                      <a:alpha val="43137"/>
                    </a:srgbClr>
                  </a:outerShdw>
                </a:effectLst>
              </a:rPr>
              <a:t>שֹׁקֵ֥ד</a:t>
            </a:r>
            <a:r>
              <a:rPr lang="en-US" sz="3200" b="0" dirty="0">
                <a:effectLst>
                  <a:outerShdw blurRad="38100" dist="38100" dir="2700000" algn="tl">
                    <a:srgbClr val="000000">
                      <a:alpha val="43137"/>
                    </a:srgbClr>
                  </a:outerShdw>
                </a:effectLst>
              </a:rPr>
              <a:t>] over </a:t>
            </a:r>
            <a:r>
              <a:rPr lang="en-US" sz="3200" dirty="0">
                <a:effectLst>
                  <a:outerShdw blurRad="38100" dist="38100" dir="2700000" algn="tl">
                    <a:srgbClr val="000000">
                      <a:alpha val="43137"/>
                    </a:srgbClr>
                  </a:outerShdw>
                </a:effectLst>
              </a:rPr>
              <a:t>my word to perform it” (1:11) </a:t>
            </a:r>
          </a:p>
        </p:txBody>
      </p:sp>
      <p:sp>
        <p:nvSpPr>
          <p:cNvPr id="6" name="Text Placeholder 5">
            <a:extLst>
              <a:ext uri="{FF2B5EF4-FFF2-40B4-BE49-F238E27FC236}">
                <a16:creationId xmlns:a16="http://schemas.microsoft.com/office/drawing/2014/main" id="{288486D1-B361-4C07-AECC-54638B04A3A6}"/>
              </a:ext>
            </a:extLst>
          </p:cNvPr>
          <p:cNvSpPr>
            <a:spLocks noGrp="1"/>
          </p:cNvSpPr>
          <p:nvPr>
            <p:ph type="body" sz="half" idx="2"/>
          </p:nvPr>
        </p:nvSpPr>
        <p:spPr>
          <a:xfrm flipV="1">
            <a:off x="7119257" y="3509385"/>
            <a:ext cx="1093480" cy="73025"/>
          </a:xfrm>
        </p:spPr>
        <p:txBody>
          <a:bodyPr>
            <a:normAutofit fontScale="25000" lnSpcReduction="20000"/>
          </a:bodyPr>
          <a:lstStyle/>
          <a:p>
            <a:endParaRPr lang="en-US" dirty="0"/>
          </a:p>
        </p:txBody>
      </p:sp>
      <p:pic>
        <p:nvPicPr>
          <p:cNvPr id="14338" name="Picture 2" descr="Image result for almond branch">
            <a:extLst>
              <a:ext uri="{FF2B5EF4-FFF2-40B4-BE49-F238E27FC236}">
                <a16:creationId xmlns:a16="http://schemas.microsoft.com/office/drawing/2014/main" id="{526CCCDD-860F-41C0-BF6C-7811D363AF6A}"/>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4730" r="14730"/>
          <a:stretch>
            <a:fillRect/>
          </a:stretch>
        </p:blipFill>
        <p:spPr bwMode="auto">
          <a:xfrm>
            <a:off x="1992571" y="583591"/>
            <a:ext cx="8206857" cy="4616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6766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479DA9-A6D7-46A1-AF30-2C8F000A4124}"/>
              </a:ext>
            </a:extLst>
          </p:cNvPr>
          <p:cNvSpPr>
            <a:spLocks noGrp="1"/>
          </p:cNvSpPr>
          <p:nvPr>
            <p:ph type="title"/>
          </p:nvPr>
        </p:nvSpPr>
        <p:spPr>
          <a:xfrm>
            <a:off x="1658757" y="5489178"/>
            <a:ext cx="8874484" cy="989841"/>
          </a:xfrm>
        </p:spPr>
        <p:txBody>
          <a:bodyPr>
            <a:noAutofit/>
          </a:bodyPr>
          <a:lstStyle/>
          <a:p>
            <a:pPr algn="ctr"/>
            <a:r>
              <a:rPr lang="en-US" sz="3200" dirty="0">
                <a:effectLst>
                  <a:outerShdw blurRad="38100" dist="38100" dir="2700000" algn="tl">
                    <a:srgbClr val="000000">
                      <a:alpha val="43137"/>
                    </a:srgbClr>
                  </a:outerShdw>
                </a:effectLst>
              </a:rPr>
              <a:t>A boiling pot, facing away from the north—“Out of the north disaster shall be let upon all the inhabitants of the land” (1:13) </a:t>
            </a:r>
          </a:p>
        </p:txBody>
      </p:sp>
      <p:sp>
        <p:nvSpPr>
          <p:cNvPr id="6" name="Text Placeholder 5">
            <a:extLst>
              <a:ext uri="{FF2B5EF4-FFF2-40B4-BE49-F238E27FC236}">
                <a16:creationId xmlns:a16="http://schemas.microsoft.com/office/drawing/2014/main" id="{288486D1-B361-4C07-AECC-54638B04A3A6}"/>
              </a:ext>
            </a:extLst>
          </p:cNvPr>
          <p:cNvSpPr>
            <a:spLocks noGrp="1"/>
          </p:cNvSpPr>
          <p:nvPr>
            <p:ph type="body" sz="half" idx="2"/>
          </p:nvPr>
        </p:nvSpPr>
        <p:spPr>
          <a:xfrm flipV="1">
            <a:off x="7119257" y="3509385"/>
            <a:ext cx="1093480" cy="73025"/>
          </a:xfrm>
        </p:spPr>
        <p:txBody>
          <a:bodyPr>
            <a:normAutofit fontScale="25000" lnSpcReduction="20000"/>
          </a:bodyPr>
          <a:lstStyle/>
          <a:p>
            <a:pPr algn="ctr"/>
            <a:endParaRPr lang="en-US" dirty="0">
              <a:effectLst>
                <a:outerShdw blurRad="38100" dist="38100" dir="2700000" algn="tl">
                  <a:srgbClr val="000000">
                    <a:alpha val="43137"/>
                  </a:srgbClr>
                </a:outerShdw>
              </a:effectLst>
            </a:endParaRPr>
          </a:p>
        </p:txBody>
      </p:sp>
      <p:pic>
        <p:nvPicPr>
          <p:cNvPr id="15362" name="Picture 2" descr="Image result for boiling cauldron">
            <a:extLst>
              <a:ext uri="{FF2B5EF4-FFF2-40B4-BE49-F238E27FC236}">
                <a16:creationId xmlns:a16="http://schemas.microsoft.com/office/drawing/2014/main" id="{F7524AD5-382E-4025-AB86-F23133FDAD06}"/>
              </a:ext>
            </a:extLst>
          </p:cNvPr>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t="7828" b="782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72711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Jeremiah’s Call 1:4-19</a:t>
            </a:r>
          </a:p>
        </p:txBody>
      </p:sp>
      <p:sp>
        <p:nvSpPr>
          <p:cNvPr id="3" name="Content Placeholder 2"/>
          <p:cNvSpPr>
            <a:spLocks noGrp="1"/>
          </p:cNvSpPr>
          <p:nvPr>
            <p:ph idx="1"/>
          </p:nvPr>
        </p:nvSpPr>
        <p:spPr/>
        <p:txBody>
          <a:bodyPr>
            <a:normAutofit/>
          </a:bodyPr>
          <a:lstStyle/>
          <a:p>
            <a:r>
              <a:rPr lang="en-US" dirty="0">
                <a:effectLst>
                  <a:outerShdw blurRad="38100" dist="38100" dir="2700000" algn="tl">
                    <a:srgbClr val="000000">
                      <a:alpha val="43137"/>
                    </a:srgbClr>
                  </a:outerShdw>
                </a:effectLst>
              </a:rPr>
              <a:t>“I will declare my judgments against them, for all their evil in forsaking me.  They have made offerings to other gods and worshiped the works of their own hands. </a:t>
            </a:r>
          </a:p>
          <a:p>
            <a:r>
              <a:rPr lang="en-US" dirty="0">
                <a:effectLst>
                  <a:outerShdw blurRad="38100" dist="38100" dir="2700000" algn="tl">
                    <a:srgbClr val="000000">
                      <a:alpha val="43137"/>
                    </a:srgbClr>
                  </a:outerShdw>
                </a:effectLst>
              </a:rPr>
              <a:t>“But you, dress yourself for work; arise, and say to them everything that I command you.  Do not be dismayed by them, lest I dismay you before them.   And I, behold, I make you this day a fortified city, an iron pillar, and bronze walls, against the whole land, against the kings of Judah, its officials, its priests, and the people of the land.  They will fight against you, but they shall not prevail against you, for I am with you, declares the LORD, to deliver you." </a:t>
            </a:r>
          </a:p>
        </p:txBody>
      </p:sp>
    </p:spTree>
    <p:extLst>
      <p:ext uri="{BB962C8B-B14F-4D97-AF65-F5344CB8AC3E}">
        <p14:creationId xmlns:p14="http://schemas.microsoft.com/office/powerpoint/2010/main" val="21852760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Jeremiah’s Top Ten Verses</a:t>
            </a:r>
          </a:p>
        </p:txBody>
      </p:sp>
    </p:spTree>
    <p:extLst>
      <p:ext uri="{BB962C8B-B14F-4D97-AF65-F5344CB8AC3E}">
        <p14:creationId xmlns:p14="http://schemas.microsoft.com/office/powerpoint/2010/main" val="13366430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Well-Known Phrases:  Top Ten</a:t>
            </a:r>
          </a:p>
        </p:txBody>
      </p:sp>
      <p:sp>
        <p:nvSpPr>
          <p:cNvPr id="3" name="Content Placeholder 2"/>
          <p:cNvSpPr>
            <a:spLocks noGrp="1"/>
          </p:cNvSpPr>
          <p:nvPr>
            <p:ph idx="1"/>
          </p:nvPr>
        </p:nvSpPr>
        <p:spPr/>
        <p:txBody>
          <a:bodyPr>
            <a:normAutofit fontScale="92500" lnSpcReduction="10000"/>
          </a:bodyPr>
          <a:lstStyle/>
          <a:p>
            <a:pPr marL="742950" indent="-742950">
              <a:buFont typeface="+mj-lt"/>
              <a:buAutoNum type="arabicPeriod" startAt="10"/>
            </a:pPr>
            <a:r>
              <a:rPr lang="en-US" sz="3600" dirty="0">
                <a:effectLst>
                  <a:outerShdw blurRad="38100" dist="38100" dir="2700000" algn="tl">
                    <a:srgbClr val="000000">
                      <a:alpha val="43137"/>
                    </a:srgbClr>
                  </a:outerShdw>
                </a:effectLst>
              </a:rPr>
              <a:t>[1:7-10] But the LORD said to me, “Do not say, ‘I am only a youth’; for to all to whom I send you, you shall go, and whatever I command you, you shall speak.  Do not be afraid of them, for I am with you to deliver you, declares the LORD.”  Then the LORD put out his hand and touched my mouth.  And the LORD said to me, “Behold, I have put my words in your mouth.  See, I have set you this day over nations and over kingdoms, to pluck up and to break down, to destroy and to overthrow, to build and to plant.” </a:t>
            </a:r>
          </a:p>
        </p:txBody>
      </p:sp>
    </p:spTree>
    <p:extLst>
      <p:ext uri="{BB962C8B-B14F-4D97-AF65-F5344CB8AC3E}">
        <p14:creationId xmlns:p14="http://schemas.microsoft.com/office/powerpoint/2010/main" val="21897601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Well-Known Phrases:  Top Ten</a:t>
            </a:r>
          </a:p>
        </p:txBody>
      </p:sp>
      <p:sp>
        <p:nvSpPr>
          <p:cNvPr id="3" name="Content Placeholder 2"/>
          <p:cNvSpPr>
            <a:spLocks noGrp="1"/>
          </p:cNvSpPr>
          <p:nvPr>
            <p:ph idx="1"/>
          </p:nvPr>
        </p:nvSpPr>
        <p:spPr/>
        <p:txBody>
          <a:bodyPr>
            <a:normAutofit/>
          </a:bodyPr>
          <a:lstStyle/>
          <a:p>
            <a:pPr marL="742950" indent="-742950">
              <a:buFont typeface="+mj-lt"/>
              <a:buAutoNum type="arabicPeriod" startAt="9"/>
            </a:pPr>
            <a:r>
              <a:rPr lang="en-US" sz="3600" dirty="0">
                <a:effectLst>
                  <a:outerShdw blurRad="38100" dist="38100" dir="2700000" algn="tl">
                    <a:srgbClr val="000000">
                      <a:alpha val="43137"/>
                    </a:srgbClr>
                  </a:outerShdw>
                </a:effectLst>
              </a:rPr>
              <a:t>[15:16] Your words were found, and I ate them, and your words became to me a joy and the delight of my heart, for I am called by your name, O LORD, God of hosts. </a:t>
            </a:r>
          </a:p>
          <a:p>
            <a:pPr marL="742950" indent="-742950">
              <a:buFont typeface="+mj-lt"/>
              <a:buAutoNum type="arabicPeriod" startAt="9"/>
            </a:pPr>
            <a:endParaRPr lang="en-US"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55626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Well-Known Phrases:  Top Ten</a:t>
            </a:r>
          </a:p>
        </p:txBody>
      </p:sp>
      <p:sp>
        <p:nvSpPr>
          <p:cNvPr id="3" name="Content Placeholder 2"/>
          <p:cNvSpPr>
            <a:spLocks noGrp="1"/>
          </p:cNvSpPr>
          <p:nvPr>
            <p:ph idx="1"/>
          </p:nvPr>
        </p:nvSpPr>
        <p:spPr/>
        <p:txBody>
          <a:bodyPr>
            <a:normAutofit/>
          </a:bodyPr>
          <a:lstStyle/>
          <a:p>
            <a:pPr marL="742950" indent="-742950">
              <a:buFont typeface="+mj-lt"/>
              <a:buAutoNum type="arabicPeriod" startAt="8"/>
            </a:pPr>
            <a:r>
              <a:rPr lang="en-US" sz="3600" dirty="0">
                <a:effectLst>
                  <a:outerShdw blurRad="38100" dist="38100" dir="2700000" algn="tl">
                    <a:srgbClr val="000000">
                      <a:alpha val="43137"/>
                    </a:srgbClr>
                  </a:outerShdw>
                </a:effectLst>
              </a:rPr>
              <a:t>[31:3] “The LORD appeared to him from far away.  I have loved you with an everlasting love; therefore I have continued my faithfulness to you [</a:t>
            </a:r>
            <a:r>
              <a:rPr lang="en-US" sz="3600" i="1" dirty="0">
                <a:effectLst>
                  <a:outerShdw blurRad="38100" dist="38100" dir="2700000" algn="tl">
                    <a:srgbClr val="000000">
                      <a:alpha val="43137"/>
                    </a:srgbClr>
                  </a:outerShdw>
                </a:effectLst>
              </a:rPr>
              <a:t>KJV:</a:t>
            </a:r>
            <a:r>
              <a:rPr lang="en-US" sz="3600" dirty="0">
                <a:effectLst>
                  <a:outerShdw blurRad="38100" dist="38100" dir="2700000" algn="tl">
                    <a:srgbClr val="000000">
                      <a:alpha val="43137"/>
                    </a:srgbClr>
                  </a:outerShdw>
                </a:effectLst>
              </a:rPr>
              <a:t>  Yea, I have loved thee with an everlasting love: therefore with lovingkindness have I drawn thee].” </a:t>
            </a:r>
          </a:p>
        </p:txBody>
      </p:sp>
    </p:spTree>
    <p:extLst>
      <p:ext uri="{BB962C8B-B14F-4D97-AF65-F5344CB8AC3E}">
        <p14:creationId xmlns:p14="http://schemas.microsoft.com/office/powerpoint/2010/main" val="1993565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Well-Known Phrases:  Top Ten</a:t>
            </a:r>
          </a:p>
        </p:txBody>
      </p:sp>
      <p:sp>
        <p:nvSpPr>
          <p:cNvPr id="3" name="Content Placeholder 2"/>
          <p:cNvSpPr>
            <a:spLocks noGrp="1"/>
          </p:cNvSpPr>
          <p:nvPr>
            <p:ph idx="1"/>
          </p:nvPr>
        </p:nvSpPr>
        <p:spPr/>
        <p:txBody>
          <a:bodyPr>
            <a:normAutofit/>
          </a:bodyPr>
          <a:lstStyle/>
          <a:p>
            <a:pPr marL="742950" indent="-742950">
              <a:buFont typeface="+mj-lt"/>
              <a:buAutoNum type="arabicPeriod" startAt="7"/>
            </a:pPr>
            <a:r>
              <a:rPr lang="en-US" sz="3600" dirty="0">
                <a:effectLst>
                  <a:outerShdw blurRad="38100" dist="38100" dir="2700000" algn="tl">
                    <a:srgbClr val="000000">
                      <a:alpha val="43137"/>
                    </a:srgbClr>
                  </a:outerShdw>
                </a:effectLst>
              </a:rPr>
              <a:t>[23:5-6] “Behold, the days are coming, declares the LORD, when I will raise up for David a righteous Branch, and he shall reign as king and deal wisely, and shall execute justice and righteousness in the land.  In his days Judah will be saved, and Israel will dwell securely.  And this is the name by which he will be called:  ‘The LORD is our righteousness [</a:t>
            </a:r>
            <a:r>
              <a:rPr lang="en-US" sz="3600" i="1" dirty="0">
                <a:effectLst>
                  <a:outerShdw blurRad="38100" dist="38100" dir="2700000" algn="tl">
                    <a:srgbClr val="000000">
                      <a:alpha val="43137"/>
                    </a:srgbClr>
                  </a:outerShdw>
                </a:effectLst>
              </a:rPr>
              <a:t>Jehovah Tsidkenu </a:t>
            </a:r>
            <a:r>
              <a:rPr lang="en-US" sz="3600" dirty="0">
                <a:effectLst>
                  <a:outerShdw blurRad="38100" dist="38100" dir="2700000" algn="tl">
                    <a:srgbClr val="000000">
                      <a:alpha val="43137"/>
                    </a:srgbClr>
                  </a:outerShdw>
                </a:effectLst>
              </a:rPr>
              <a:t>(McCheyne)].’” </a:t>
            </a:r>
          </a:p>
        </p:txBody>
      </p:sp>
    </p:spTree>
    <p:extLst>
      <p:ext uri="{BB962C8B-B14F-4D97-AF65-F5344CB8AC3E}">
        <p14:creationId xmlns:p14="http://schemas.microsoft.com/office/powerpoint/2010/main" val="35587242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Well-Known Phrases:  Top Ten</a:t>
            </a:r>
          </a:p>
        </p:txBody>
      </p:sp>
      <p:sp>
        <p:nvSpPr>
          <p:cNvPr id="3" name="Content Placeholder 2"/>
          <p:cNvSpPr>
            <a:spLocks noGrp="1"/>
          </p:cNvSpPr>
          <p:nvPr>
            <p:ph idx="1"/>
          </p:nvPr>
        </p:nvSpPr>
        <p:spPr/>
        <p:txBody>
          <a:bodyPr>
            <a:normAutofit/>
          </a:bodyPr>
          <a:lstStyle/>
          <a:p>
            <a:pPr marL="742950" indent="-742950">
              <a:buFont typeface="+mj-lt"/>
              <a:buAutoNum type="arabicPeriod" startAt="6"/>
            </a:pPr>
            <a:r>
              <a:rPr lang="en-US" sz="3600" dirty="0">
                <a:effectLst>
                  <a:outerShdw blurRad="38100" dist="38100" dir="2700000" algn="tl">
                    <a:srgbClr val="000000">
                      <a:alpha val="43137"/>
                    </a:srgbClr>
                  </a:outerShdw>
                </a:effectLst>
              </a:rPr>
              <a:t>[6:16] Thus says the LORD:  “Stand by the roads, and look, and ask for the ancient paths, where the good way is; and walk in it, and find rest for your souls.”  But they said, “We will not walk in it.”</a:t>
            </a:r>
          </a:p>
        </p:txBody>
      </p:sp>
    </p:spTree>
    <p:extLst>
      <p:ext uri="{BB962C8B-B14F-4D97-AF65-F5344CB8AC3E}">
        <p14:creationId xmlns:p14="http://schemas.microsoft.com/office/powerpoint/2010/main" val="2439127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488215-C843-408D-90D4-DE5C5E9BB4F1}"/>
              </a:ext>
            </a:extLst>
          </p:cNvPr>
          <p:cNvSpPr>
            <a:spLocks noGrp="1"/>
          </p:cNvSpPr>
          <p:nvPr>
            <p:ph type="title"/>
          </p:nvPr>
        </p:nvSpPr>
        <p:spPr>
          <a:xfrm>
            <a:off x="559469" y="5704609"/>
            <a:ext cx="11076877" cy="893041"/>
          </a:xfrm>
        </p:spPr>
        <p:txBody>
          <a:bodyPr>
            <a:normAutofit fontScale="90000"/>
          </a:bodyPr>
          <a:lstStyle/>
          <a:p>
            <a:pPr algn="ctr"/>
            <a:r>
              <a:rPr lang="en-US" sz="3600" dirty="0">
                <a:effectLst>
                  <a:outerShdw blurRad="38100" dist="38100" dir="2700000" algn="tl">
                    <a:srgbClr val="000000">
                      <a:alpha val="43137"/>
                    </a:srgbClr>
                  </a:outerShdw>
                </a:effectLst>
              </a:rPr>
              <a:t>Egypt grew weaker—Necho II defeated at Carchemish in 605 BC</a:t>
            </a:r>
            <a:br>
              <a:rPr lang="en-US" sz="2800" dirty="0">
                <a:effectLst>
                  <a:outerShdw blurRad="38100" dist="38100" dir="2700000" algn="tl">
                    <a:srgbClr val="000000">
                      <a:alpha val="43137"/>
                    </a:srgbClr>
                  </a:outerShdw>
                </a:effectLst>
              </a:rPr>
            </a:br>
            <a:r>
              <a:rPr lang="en-US" sz="2200" dirty="0">
                <a:effectLst>
                  <a:outerShdw blurRad="38100" dist="38100" dir="2700000" algn="tl">
                    <a:srgbClr val="000000">
                      <a:alpha val="43137"/>
                    </a:srgbClr>
                  </a:outerShdw>
                </a:effectLst>
              </a:rPr>
              <a:t>[Necho II / On (right) facing the goddess Hathor, c. 600 BC]</a:t>
            </a:r>
            <a:endParaRPr lang="en-US" sz="28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55029C19-27E9-4A03-8A18-27198170C9B4}"/>
              </a:ext>
            </a:extLst>
          </p:cNvPr>
          <p:cNvPicPr>
            <a:picLocks noChangeAspect="1"/>
          </p:cNvPicPr>
          <p:nvPr/>
        </p:nvPicPr>
        <p:blipFill>
          <a:blip r:embed="rId3"/>
          <a:stretch>
            <a:fillRect/>
          </a:stretch>
        </p:blipFill>
        <p:spPr>
          <a:xfrm>
            <a:off x="2904165" y="260350"/>
            <a:ext cx="8905010" cy="5262052"/>
          </a:xfrm>
          <a:prstGeom prst="rect">
            <a:avLst/>
          </a:prstGeom>
        </p:spPr>
      </p:pic>
      <p:pic>
        <p:nvPicPr>
          <p:cNvPr id="6" name="Picture 5">
            <a:extLst>
              <a:ext uri="{FF2B5EF4-FFF2-40B4-BE49-F238E27FC236}">
                <a16:creationId xmlns:a16="http://schemas.microsoft.com/office/drawing/2014/main" id="{627DED2F-3253-46C2-9AB3-D564B83ABC27}"/>
              </a:ext>
            </a:extLst>
          </p:cNvPr>
          <p:cNvPicPr>
            <a:picLocks noChangeAspect="1"/>
          </p:cNvPicPr>
          <p:nvPr/>
        </p:nvPicPr>
        <p:blipFill>
          <a:blip r:embed="rId4"/>
          <a:stretch>
            <a:fillRect/>
          </a:stretch>
        </p:blipFill>
        <p:spPr>
          <a:xfrm>
            <a:off x="382825" y="260350"/>
            <a:ext cx="2152558" cy="5252240"/>
          </a:xfrm>
          <a:prstGeom prst="rect">
            <a:avLst/>
          </a:prstGeom>
        </p:spPr>
      </p:pic>
    </p:spTree>
    <p:extLst>
      <p:ext uri="{BB962C8B-B14F-4D97-AF65-F5344CB8AC3E}">
        <p14:creationId xmlns:p14="http://schemas.microsoft.com/office/powerpoint/2010/main" val="8540960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Well-Known Phrases:  Top Ten</a:t>
            </a:r>
          </a:p>
        </p:txBody>
      </p:sp>
      <p:sp>
        <p:nvSpPr>
          <p:cNvPr id="3" name="Content Placeholder 2"/>
          <p:cNvSpPr>
            <a:spLocks noGrp="1"/>
          </p:cNvSpPr>
          <p:nvPr>
            <p:ph idx="1"/>
          </p:nvPr>
        </p:nvSpPr>
        <p:spPr/>
        <p:txBody>
          <a:bodyPr>
            <a:normAutofit/>
          </a:bodyPr>
          <a:lstStyle/>
          <a:p>
            <a:pPr marL="742950" indent="-742950">
              <a:buFont typeface="+mj-lt"/>
              <a:buAutoNum type="arabicPeriod" startAt="5"/>
            </a:pPr>
            <a:r>
              <a:rPr lang="en-US" sz="3600" dirty="0">
                <a:effectLst>
                  <a:outerShdw blurRad="38100" dist="38100" dir="2700000" algn="tl">
                    <a:srgbClr val="000000">
                      <a:alpha val="43137"/>
                    </a:srgbClr>
                  </a:outerShdw>
                </a:effectLst>
              </a:rPr>
              <a:t>[1:5] “Before I formed you in the womb I knew you, and before you were born I consecrated you; I appointed you a prophet to the nations.”</a:t>
            </a:r>
          </a:p>
        </p:txBody>
      </p:sp>
    </p:spTree>
    <p:extLst>
      <p:ext uri="{BB962C8B-B14F-4D97-AF65-F5344CB8AC3E}">
        <p14:creationId xmlns:p14="http://schemas.microsoft.com/office/powerpoint/2010/main" val="27026622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Well-Known Phrases:  Top Ten</a:t>
            </a:r>
          </a:p>
        </p:txBody>
      </p:sp>
      <p:sp>
        <p:nvSpPr>
          <p:cNvPr id="3" name="Content Placeholder 2"/>
          <p:cNvSpPr>
            <a:spLocks noGrp="1"/>
          </p:cNvSpPr>
          <p:nvPr>
            <p:ph idx="1"/>
          </p:nvPr>
        </p:nvSpPr>
        <p:spPr/>
        <p:txBody>
          <a:bodyPr>
            <a:normAutofit/>
          </a:bodyPr>
          <a:lstStyle/>
          <a:p>
            <a:pPr marL="742950" indent="-742950">
              <a:buFont typeface="+mj-lt"/>
              <a:buAutoNum type="arabicPeriod" startAt="4"/>
            </a:pPr>
            <a:r>
              <a:rPr lang="en-US" sz="3600" dirty="0">
                <a:effectLst>
                  <a:outerShdw blurRad="38100" dist="38100" dir="2700000" algn="tl">
                    <a:srgbClr val="000000">
                      <a:alpha val="43137"/>
                    </a:srgbClr>
                  </a:outerShdw>
                </a:effectLst>
              </a:rPr>
              <a:t>[33:2-3] “Thus says the LORD who made the earth, the LORD who formed it to establish it—the LORD is his name:  Call to me and I will answer you, and will tell you great and hidden things that you have not known.” </a:t>
            </a:r>
          </a:p>
        </p:txBody>
      </p:sp>
    </p:spTree>
    <p:extLst>
      <p:ext uri="{BB962C8B-B14F-4D97-AF65-F5344CB8AC3E}">
        <p14:creationId xmlns:p14="http://schemas.microsoft.com/office/powerpoint/2010/main" val="7663238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Well-Known Phrases:  Top Ten</a:t>
            </a:r>
          </a:p>
        </p:txBody>
      </p:sp>
      <p:sp>
        <p:nvSpPr>
          <p:cNvPr id="3" name="Content Placeholder 2"/>
          <p:cNvSpPr>
            <a:spLocks noGrp="1"/>
          </p:cNvSpPr>
          <p:nvPr>
            <p:ph idx="1"/>
          </p:nvPr>
        </p:nvSpPr>
        <p:spPr/>
        <p:txBody>
          <a:bodyPr>
            <a:normAutofit fontScale="92500" lnSpcReduction="10000"/>
          </a:bodyPr>
          <a:lstStyle/>
          <a:p>
            <a:pPr marL="514350" indent="-514350">
              <a:buFont typeface="+mj-lt"/>
              <a:buAutoNum type="arabicPeriod" startAt="3"/>
            </a:pPr>
            <a:r>
              <a:rPr lang="en-US" dirty="0">
                <a:effectLst>
                  <a:outerShdw blurRad="38100" dist="38100" dir="2700000" algn="tl">
                    <a:srgbClr val="000000">
                      <a:alpha val="43137"/>
                    </a:srgbClr>
                  </a:outerShdw>
                </a:effectLst>
              </a:rPr>
              <a:t>[31:31-34] “Behold, the days are coming, declares the LORD, when I will make a new covenant with the house of Israel and the house of Judah, not like the covenant that I made with their fathers on the day when I took them by the hand to bring them out of the land of Egypt, my covenant that they broke, though I was their husband, declares the LORD.  But this is the covenant that I will make with the house of Israel after those days, declares the LORD:  I will put my law within them, and I will write it on their hearts.  And I will be their God, and they shall be my people.  And no longer shall each one teach his neighbor and each his brother, saying, ‘Know the LORD,’ for they shall all know me, from the least of them to the greatest, declares the LORD.  For I will forgive their iniquity, and I will remember their sin no more.” </a:t>
            </a:r>
          </a:p>
        </p:txBody>
      </p:sp>
    </p:spTree>
    <p:extLst>
      <p:ext uri="{BB962C8B-B14F-4D97-AF65-F5344CB8AC3E}">
        <p14:creationId xmlns:p14="http://schemas.microsoft.com/office/powerpoint/2010/main" val="20284631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Well-Known Phrases:  Top Ten</a:t>
            </a:r>
          </a:p>
        </p:txBody>
      </p:sp>
      <p:sp>
        <p:nvSpPr>
          <p:cNvPr id="3" name="Content Placeholder 2"/>
          <p:cNvSpPr>
            <a:spLocks noGrp="1"/>
          </p:cNvSpPr>
          <p:nvPr>
            <p:ph idx="1"/>
          </p:nvPr>
        </p:nvSpPr>
        <p:spPr/>
        <p:txBody>
          <a:bodyPr>
            <a:normAutofit/>
          </a:bodyPr>
          <a:lstStyle/>
          <a:p>
            <a:pPr marL="514350" indent="-514350">
              <a:buFont typeface="+mj-lt"/>
              <a:buAutoNum type="arabicPeriod" startAt="2"/>
            </a:pPr>
            <a:r>
              <a:rPr lang="en-US" sz="3600" dirty="0">
                <a:effectLst>
                  <a:outerShdw blurRad="38100" dist="38100" dir="2700000" algn="tl">
                    <a:srgbClr val="000000">
                      <a:alpha val="43137"/>
                    </a:srgbClr>
                  </a:outerShdw>
                </a:effectLst>
              </a:rPr>
              <a:t>[17:9-10] The heart is deceitful above all things, and desperately sick; who can understand it?  “I the LORD search the heart and test the mind, to give every man according to his ways, according to the fruit of his deeds.”</a:t>
            </a:r>
          </a:p>
        </p:txBody>
      </p:sp>
    </p:spTree>
    <p:extLst>
      <p:ext uri="{BB962C8B-B14F-4D97-AF65-F5344CB8AC3E}">
        <p14:creationId xmlns:p14="http://schemas.microsoft.com/office/powerpoint/2010/main" val="30772675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Well-Known Phrases:  Top Ten</a:t>
            </a: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sz="3600" dirty="0">
                <a:effectLst>
                  <a:outerShdw blurRad="38100" dist="38100" dir="2700000" algn="tl">
                    <a:srgbClr val="000000">
                      <a:alpha val="43137"/>
                    </a:srgbClr>
                  </a:outerShdw>
                </a:effectLst>
              </a:rPr>
              <a:t>[29:11-13] “For I know the plans I have for you, declares the LORD, plans for welfare and not for evil, to give you a future and a hope. Then you will call upon me and come and pray to me, and I will hear you.  You will seek me and find me, when you seek me with all your heart.”</a:t>
            </a:r>
          </a:p>
        </p:txBody>
      </p:sp>
    </p:spTree>
    <p:extLst>
      <p:ext uri="{BB962C8B-B14F-4D97-AF65-F5344CB8AC3E}">
        <p14:creationId xmlns:p14="http://schemas.microsoft.com/office/powerpoint/2010/main" val="8461944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Other Well-Known Phrases from Jeremiah</a:t>
            </a:r>
          </a:p>
        </p:txBody>
      </p:sp>
      <p:sp>
        <p:nvSpPr>
          <p:cNvPr id="3" name="Content Placeholder 2"/>
          <p:cNvSpPr>
            <a:spLocks noGrp="1"/>
          </p:cNvSpPr>
          <p:nvPr>
            <p:ph idx="1"/>
          </p:nvPr>
        </p:nvSpPr>
        <p:spPr/>
        <p:txBody>
          <a:bodyPr>
            <a:normAutofit/>
          </a:bodyPr>
          <a:lstStyle/>
          <a:p>
            <a:r>
              <a:rPr lang="en-US" sz="3600" dirty="0">
                <a:effectLst>
                  <a:outerShdw blurRad="38100" dist="38100" dir="2700000" algn="tl">
                    <a:srgbClr val="000000">
                      <a:alpha val="43137"/>
                    </a:srgbClr>
                  </a:outerShdw>
                </a:effectLst>
              </a:rPr>
              <a:t>[2:13] “For my people have committed two evils:  they have forsaken me, the fountain of living waters, and hewed out cisterns for themselves, broken cisterns that can hold no water.”</a:t>
            </a:r>
          </a:p>
          <a:p>
            <a:r>
              <a:rPr lang="en-US" sz="3600" dirty="0">
                <a:effectLst>
                  <a:outerShdw blurRad="38100" dist="38100" dir="2700000" algn="tl">
                    <a:srgbClr val="000000">
                      <a:alpha val="43137"/>
                    </a:srgbClr>
                  </a:outerShdw>
                </a:effectLst>
              </a:rPr>
              <a:t>[8:11] “They have healed the wound of my people lightly, saying, ‘Peace, peace,’ when there is no peace.” </a:t>
            </a:r>
          </a:p>
        </p:txBody>
      </p:sp>
    </p:spTree>
    <p:extLst>
      <p:ext uri="{BB962C8B-B14F-4D97-AF65-F5344CB8AC3E}">
        <p14:creationId xmlns:p14="http://schemas.microsoft.com/office/powerpoint/2010/main" val="498550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Other Well-Known Phrases from Jeremiah</a:t>
            </a:r>
          </a:p>
        </p:txBody>
      </p:sp>
      <p:sp>
        <p:nvSpPr>
          <p:cNvPr id="3" name="Content Placeholder 2"/>
          <p:cNvSpPr>
            <a:spLocks noGrp="1"/>
          </p:cNvSpPr>
          <p:nvPr>
            <p:ph idx="1"/>
          </p:nvPr>
        </p:nvSpPr>
        <p:spPr/>
        <p:txBody>
          <a:bodyPr>
            <a:normAutofit lnSpcReduction="10000"/>
          </a:bodyPr>
          <a:lstStyle/>
          <a:p>
            <a:r>
              <a:rPr lang="en-US" sz="3200" dirty="0">
                <a:effectLst>
                  <a:outerShdw blurRad="38100" dist="38100" dir="2700000" algn="tl">
                    <a:srgbClr val="000000">
                      <a:alpha val="43137"/>
                    </a:srgbClr>
                  </a:outerShdw>
                </a:effectLst>
              </a:rPr>
              <a:t>[8:20-22] “The harvest is past, the summer is ended, and we are not saved.”  For the wound of the daughter of my people is my heart wounded; I mourn, and dismay has taken hold on me.  Is there no balm in Gilead?  Is there no physician there?  Why then has the health of the daughter of my people not been restored?</a:t>
            </a:r>
          </a:p>
          <a:p>
            <a:r>
              <a:rPr lang="en-US" sz="3200" dirty="0">
                <a:effectLst>
                  <a:outerShdw blurRad="38100" dist="38100" dir="2700000" algn="tl">
                    <a:srgbClr val="000000">
                      <a:alpha val="43137"/>
                    </a:srgbClr>
                  </a:outerShdw>
                </a:effectLst>
              </a:rPr>
              <a:t>[12:5] “If you have raced with men on foot, and they have wearied you, how will you compete with horses?  And if in a safe land you are so trusting, what will you do in the thicket of the Jordan [</a:t>
            </a:r>
            <a:r>
              <a:rPr lang="en-US" sz="3200" i="1" dirty="0">
                <a:effectLst>
                  <a:outerShdw blurRad="38100" dist="38100" dir="2700000" algn="tl">
                    <a:srgbClr val="000000">
                      <a:alpha val="43137"/>
                    </a:srgbClr>
                  </a:outerShdw>
                </a:effectLst>
              </a:rPr>
              <a:t>KJV:</a:t>
            </a:r>
            <a:r>
              <a:rPr lang="en-US" sz="3200" dirty="0">
                <a:effectLst>
                  <a:outerShdw blurRad="38100" dist="38100" dir="2700000" algn="tl">
                    <a:srgbClr val="000000">
                      <a:alpha val="43137"/>
                    </a:srgbClr>
                  </a:outerShdw>
                </a:effectLst>
              </a:rPr>
              <a:t>  the swelling of Jordan]?”</a:t>
            </a:r>
          </a:p>
        </p:txBody>
      </p:sp>
    </p:spTree>
    <p:extLst>
      <p:ext uri="{BB962C8B-B14F-4D97-AF65-F5344CB8AC3E}">
        <p14:creationId xmlns:p14="http://schemas.microsoft.com/office/powerpoint/2010/main" val="4526565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Jeremiah’s Ministry and Message</a:t>
            </a:r>
          </a:p>
        </p:txBody>
      </p:sp>
    </p:spTree>
    <p:extLst>
      <p:ext uri="{BB962C8B-B14F-4D97-AF65-F5344CB8AC3E}">
        <p14:creationId xmlns:p14="http://schemas.microsoft.com/office/powerpoint/2010/main" val="18100107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Prophecy</a:t>
            </a:r>
          </a:p>
        </p:txBody>
      </p:sp>
      <p:sp>
        <p:nvSpPr>
          <p:cNvPr id="3" name="Content Placeholder 2"/>
          <p:cNvSpPr>
            <a:spLocks noGrp="1"/>
          </p:cNvSpPr>
          <p:nvPr>
            <p:ph idx="1"/>
          </p:nvPr>
        </p:nvSpPr>
        <p:spPr/>
        <p:txBody>
          <a:bodyPr>
            <a:normAutofit/>
          </a:bodyPr>
          <a:lstStyle/>
          <a:p>
            <a:r>
              <a:rPr lang="en-US" sz="4400" dirty="0">
                <a:effectLst>
                  <a:outerShdw blurRad="38100" dist="38100" dir="2700000" algn="tl">
                    <a:srgbClr val="000000">
                      <a:alpha val="43137"/>
                    </a:srgbClr>
                  </a:outerShdw>
                </a:effectLst>
              </a:rPr>
              <a:t>Forth-telling—concern with the present</a:t>
            </a:r>
          </a:p>
          <a:p>
            <a:pPr lvl="1"/>
            <a:r>
              <a:rPr lang="en-US" sz="4000" dirty="0">
                <a:effectLst>
                  <a:outerShdw blurRad="38100" dist="38100" dir="2700000" algn="tl">
                    <a:srgbClr val="000000">
                      <a:alpha val="43137"/>
                    </a:srgbClr>
                  </a:outerShdw>
                </a:effectLst>
              </a:rPr>
              <a:t>Religious, ethical, and political corruption</a:t>
            </a:r>
          </a:p>
          <a:p>
            <a:r>
              <a:rPr lang="en-US" sz="4400" dirty="0">
                <a:effectLst>
                  <a:outerShdw blurRad="38100" dist="38100" dir="2700000" algn="tl">
                    <a:srgbClr val="000000">
                      <a:alpha val="43137"/>
                    </a:srgbClr>
                  </a:outerShdw>
                </a:effectLst>
              </a:rPr>
              <a:t>Foretelling—concern with the future</a:t>
            </a:r>
          </a:p>
          <a:p>
            <a:pPr lvl="1"/>
            <a:r>
              <a:rPr lang="en-US" sz="4000" dirty="0">
                <a:effectLst>
                  <a:outerShdw blurRad="38100" dist="38100" dir="2700000" algn="tl">
                    <a:srgbClr val="000000">
                      <a:alpha val="43137"/>
                    </a:srgbClr>
                  </a:outerShdw>
                </a:effectLst>
              </a:rPr>
              <a:t>What will happen if the  people don’t change?</a:t>
            </a:r>
          </a:p>
          <a:p>
            <a:pPr lvl="1"/>
            <a:r>
              <a:rPr lang="en-US" sz="4000" dirty="0">
                <a:effectLst>
                  <a:outerShdw blurRad="38100" dist="38100" dir="2700000" algn="tl">
                    <a:srgbClr val="000000">
                      <a:alpha val="43137"/>
                    </a:srgbClr>
                  </a:outerShdw>
                </a:effectLst>
              </a:rPr>
              <a:t>Is there hope?</a:t>
            </a:r>
          </a:p>
        </p:txBody>
      </p:sp>
    </p:spTree>
    <p:extLst>
      <p:ext uri="{BB962C8B-B14F-4D97-AF65-F5344CB8AC3E}">
        <p14:creationId xmlns:p14="http://schemas.microsoft.com/office/powerpoint/2010/main" val="40479757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BBCC9C-1242-4B1C-BA96-5EF3735141A8}"/>
              </a:ext>
            </a:extLst>
          </p:cNvPr>
          <p:cNvPicPr>
            <a:picLocks noChangeAspect="1"/>
          </p:cNvPicPr>
          <p:nvPr/>
        </p:nvPicPr>
        <p:blipFill>
          <a:blip r:embed="rId2"/>
          <a:stretch>
            <a:fillRect/>
          </a:stretch>
        </p:blipFill>
        <p:spPr>
          <a:xfrm>
            <a:off x="1835727" y="0"/>
            <a:ext cx="8520546" cy="7490209"/>
          </a:xfrm>
          <a:prstGeom prst="rect">
            <a:avLst/>
          </a:prstGeom>
        </p:spPr>
      </p:pic>
    </p:spTree>
    <p:extLst>
      <p:ext uri="{BB962C8B-B14F-4D97-AF65-F5344CB8AC3E}">
        <p14:creationId xmlns:p14="http://schemas.microsoft.com/office/powerpoint/2010/main" val="3525821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488215-C843-408D-90D4-DE5C5E9BB4F1}"/>
              </a:ext>
            </a:extLst>
          </p:cNvPr>
          <p:cNvSpPr>
            <a:spLocks noGrp="1"/>
          </p:cNvSpPr>
          <p:nvPr>
            <p:ph type="title"/>
          </p:nvPr>
        </p:nvSpPr>
        <p:spPr>
          <a:xfrm>
            <a:off x="559469" y="5704609"/>
            <a:ext cx="11076877" cy="893041"/>
          </a:xfrm>
        </p:spPr>
        <p:txBody>
          <a:bodyPr>
            <a:normAutofit/>
          </a:bodyPr>
          <a:lstStyle/>
          <a:p>
            <a:pPr algn="ctr"/>
            <a:r>
              <a:rPr lang="en-US" sz="3600" dirty="0">
                <a:effectLst>
                  <a:outerShdw blurRad="38100" dist="38100" dir="2700000" algn="tl">
                    <a:srgbClr val="000000">
                      <a:alpha val="43137"/>
                    </a:srgbClr>
                  </a:outerShdw>
                </a:effectLst>
              </a:rPr>
              <a:t>Neo-Babylonian empire was rising (626-539 BC)</a:t>
            </a:r>
            <a:br>
              <a:rPr lang="en-US" sz="2800" dirty="0">
                <a:effectLst>
                  <a:outerShdw blurRad="38100" dist="38100" dir="2700000" algn="tl">
                    <a:srgbClr val="000000">
                      <a:alpha val="43137"/>
                    </a:srgbClr>
                  </a:outerShdw>
                </a:effectLst>
              </a:rPr>
            </a:br>
            <a:r>
              <a:rPr lang="en-US" sz="2200" dirty="0">
                <a:effectLst>
                  <a:outerShdw blurRad="38100" dist="38100" dir="2700000" algn="tl">
                    <a:srgbClr val="000000">
                      <a:alpha val="43137"/>
                    </a:srgbClr>
                  </a:outerShdw>
                </a:effectLst>
              </a:rPr>
              <a:t>[Nebuchadnezzar II / Ishtar gate c. 575 BC]</a:t>
            </a:r>
            <a:endParaRPr lang="en-US" sz="2800"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8838BEFC-D3B7-4316-8621-36D05133AE56}"/>
              </a:ext>
            </a:extLst>
          </p:cNvPr>
          <p:cNvPicPr>
            <a:picLocks noChangeAspect="1"/>
          </p:cNvPicPr>
          <p:nvPr/>
        </p:nvPicPr>
        <p:blipFill>
          <a:blip r:embed="rId3"/>
          <a:stretch>
            <a:fillRect/>
          </a:stretch>
        </p:blipFill>
        <p:spPr>
          <a:xfrm>
            <a:off x="4893134" y="550716"/>
            <a:ext cx="6853697" cy="4802331"/>
          </a:xfrm>
          <a:prstGeom prst="rect">
            <a:avLst/>
          </a:prstGeom>
        </p:spPr>
      </p:pic>
      <p:pic>
        <p:nvPicPr>
          <p:cNvPr id="7" name="Picture 6">
            <a:extLst>
              <a:ext uri="{FF2B5EF4-FFF2-40B4-BE49-F238E27FC236}">
                <a16:creationId xmlns:a16="http://schemas.microsoft.com/office/drawing/2014/main" id="{5CA3CFD8-2EC3-45DE-9E6D-42202FFC8EDA}"/>
              </a:ext>
            </a:extLst>
          </p:cNvPr>
          <p:cNvPicPr>
            <a:picLocks noChangeAspect="1"/>
          </p:cNvPicPr>
          <p:nvPr/>
        </p:nvPicPr>
        <p:blipFill>
          <a:blip r:embed="rId4"/>
          <a:stretch>
            <a:fillRect/>
          </a:stretch>
        </p:blipFill>
        <p:spPr>
          <a:xfrm>
            <a:off x="445169" y="550716"/>
            <a:ext cx="4183216" cy="4802332"/>
          </a:xfrm>
          <a:prstGeom prst="rect">
            <a:avLst/>
          </a:prstGeom>
        </p:spPr>
      </p:pic>
    </p:spTree>
    <p:extLst>
      <p:ext uri="{BB962C8B-B14F-4D97-AF65-F5344CB8AC3E}">
        <p14:creationId xmlns:p14="http://schemas.microsoft.com/office/powerpoint/2010/main" val="6265211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050" name="Picture 2" descr="Related image">
            <a:extLst>
              <a:ext uri="{FF2B5EF4-FFF2-40B4-BE49-F238E27FC236}">
                <a16:creationId xmlns:a16="http://schemas.microsoft.com/office/drawing/2014/main" id="{2E801C6F-35D0-4480-905B-7D39AA3629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8025" y="0"/>
            <a:ext cx="56943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0007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479DA9-A6D7-46A1-AF30-2C8F000A4124}"/>
              </a:ext>
            </a:extLst>
          </p:cNvPr>
          <p:cNvSpPr>
            <a:spLocks noGrp="1"/>
          </p:cNvSpPr>
          <p:nvPr>
            <p:ph type="title"/>
          </p:nvPr>
        </p:nvSpPr>
        <p:spPr>
          <a:xfrm>
            <a:off x="599871" y="435481"/>
            <a:ext cx="4518499" cy="5987037"/>
          </a:xfrm>
        </p:spPr>
        <p:txBody>
          <a:bodyPr>
            <a:noAutofit/>
          </a:bodyPr>
          <a:lstStyle/>
          <a:p>
            <a:r>
              <a:rPr lang="en-US" sz="3600" i="1" dirty="0">
                <a:effectLst>
                  <a:outerShdw blurRad="38100" dist="38100" dir="2700000" algn="tl">
                    <a:srgbClr val="000000">
                      <a:alpha val="43137"/>
                    </a:srgbClr>
                  </a:outerShdw>
                </a:effectLst>
              </a:rPr>
              <a:t>Seven Symbolic Actions</a:t>
            </a:r>
            <a:br>
              <a:rPr lang="en-US" sz="3600" dirty="0">
                <a:effectLst>
                  <a:outerShdw blurRad="38100" dist="38100" dir="2700000" algn="tl">
                    <a:srgbClr val="000000">
                      <a:alpha val="43137"/>
                    </a:srgbClr>
                  </a:outerShdw>
                </a:effectLst>
              </a:rPr>
            </a:b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1. A ruined and useless belt (13:1-11)</a:t>
            </a:r>
            <a:br>
              <a:rPr lang="en-US" sz="3600" dirty="0">
                <a:effectLst>
                  <a:outerShdw blurRad="38100" dist="38100" dir="2700000" algn="tl">
                    <a:srgbClr val="000000">
                      <a:alpha val="43137"/>
                    </a:srgbClr>
                  </a:outerShdw>
                </a:effectLst>
              </a:rPr>
            </a:br>
            <a:br>
              <a:rPr lang="en-US" sz="3600" dirty="0">
                <a:effectLst>
                  <a:outerShdw blurRad="38100" dist="38100" dir="2700000" algn="tl">
                    <a:srgbClr val="000000">
                      <a:alpha val="43137"/>
                    </a:srgbClr>
                  </a:outerShdw>
                </a:effectLst>
              </a:rPr>
            </a:br>
            <a:r>
              <a:rPr lang="en-US" sz="3200" dirty="0">
                <a:effectLst>
                  <a:outerShdw blurRad="38100" dist="38100" dir="2700000" algn="tl">
                    <a:srgbClr val="000000">
                      <a:alpha val="43137"/>
                    </a:srgbClr>
                  </a:outerShdw>
                </a:effectLst>
              </a:rPr>
              <a:t>Redemption brought an intimate relationship and priestly privilege</a:t>
            </a:r>
            <a:br>
              <a:rPr lang="en-US" sz="3200" dirty="0">
                <a:effectLst>
                  <a:outerShdw blurRad="38100" dist="38100" dir="2700000" algn="tl">
                    <a:srgbClr val="000000">
                      <a:alpha val="43137"/>
                    </a:srgbClr>
                  </a:outerShdw>
                </a:effectLst>
              </a:rPr>
            </a:br>
            <a:br>
              <a:rPr lang="en-US" sz="3200" dirty="0">
                <a:effectLst>
                  <a:outerShdw blurRad="38100" dist="38100" dir="2700000" algn="tl">
                    <a:srgbClr val="000000">
                      <a:alpha val="43137"/>
                    </a:srgbClr>
                  </a:outerShdw>
                </a:effectLst>
              </a:rPr>
            </a:br>
            <a:r>
              <a:rPr lang="en-US" sz="3200" dirty="0">
                <a:effectLst>
                  <a:outerShdw blurRad="38100" dist="38100" dir="2700000" algn="tl">
                    <a:srgbClr val="000000">
                      <a:alpha val="43137"/>
                    </a:srgbClr>
                  </a:outerShdw>
                </a:effectLst>
              </a:rPr>
              <a:t>Israel squandered and lost its holiness</a:t>
            </a:r>
            <a:endParaRPr lang="en-US" sz="3600" dirty="0">
              <a:effectLst>
                <a:outerShdw blurRad="38100" dist="38100" dir="2700000" algn="tl">
                  <a:srgbClr val="000000">
                    <a:alpha val="43137"/>
                  </a:srgbClr>
                </a:outerShdw>
              </a:effectLst>
            </a:endParaRPr>
          </a:p>
        </p:txBody>
      </p:sp>
      <p:pic>
        <p:nvPicPr>
          <p:cNvPr id="7" name="Picture 6">
            <a:extLst>
              <a:ext uri="{FF2B5EF4-FFF2-40B4-BE49-F238E27FC236}">
                <a16:creationId xmlns:a16="http://schemas.microsoft.com/office/drawing/2014/main" id="{1FFBBE19-B30A-4C8C-87EE-8A84D6A3727B}"/>
              </a:ext>
            </a:extLst>
          </p:cNvPr>
          <p:cNvPicPr>
            <a:picLocks noChangeAspect="1"/>
          </p:cNvPicPr>
          <p:nvPr/>
        </p:nvPicPr>
        <p:blipFill>
          <a:blip r:embed="rId2"/>
          <a:stretch>
            <a:fillRect/>
          </a:stretch>
        </p:blipFill>
        <p:spPr>
          <a:xfrm>
            <a:off x="5674468" y="875488"/>
            <a:ext cx="6005210" cy="4503908"/>
          </a:xfrm>
          <a:prstGeom prst="rect">
            <a:avLst/>
          </a:prstGeom>
        </p:spPr>
      </p:pic>
    </p:spTree>
    <p:extLst>
      <p:ext uri="{BB962C8B-B14F-4D97-AF65-F5344CB8AC3E}">
        <p14:creationId xmlns:p14="http://schemas.microsoft.com/office/powerpoint/2010/main" val="35717685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479DA9-A6D7-46A1-AF30-2C8F000A4124}"/>
              </a:ext>
            </a:extLst>
          </p:cNvPr>
          <p:cNvSpPr>
            <a:spLocks noGrp="1"/>
          </p:cNvSpPr>
          <p:nvPr>
            <p:ph type="title"/>
          </p:nvPr>
        </p:nvSpPr>
        <p:spPr>
          <a:xfrm>
            <a:off x="321013" y="435481"/>
            <a:ext cx="4622259" cy="5987037"/>
          </a:xfrm>
        </p:spPr>
        <p:txBody>
          <a:bodyPr>
            <a:noAutofit/>
          </a:bodyPr>
          <a:lstStyle/>
          <a:p>
            <a:r>
              <a:rPr lang="en-US" sz="3600" i="1" dirty="0">
                <a:effectLst>
                  <a:outerShdw blurRad="38100" dist="38100" dir="2700000" algn="tl">
                    <a:srgbClr val="000000">
                      <a:alpha val="43137"/>
                    </a:srgbClr>
                  </a:outerShdw>
                </a:effectLst>
              </a:rPr>
              <a:t>Seven Symbolic Actions</a:t>
            </a:r>
            <a:br>
              <a:rPr lang="en-US" sz="3600" dirty="0">
                <a:effectLst>
                  <a:outerShdw blurRad="38100" dist="38100" dir="2700000" algn="tl">
                    <a:srgbClr val="000000">
                      <a:alpha val="43137"/>
                    </a:srgbClr>
                  </a:outerShdw>
                </a:effectLst>
              </a:rPr>
            </a:b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2. A smashed clay jar (18, 19:1-12)</a:t>
            </a:r>
            <a:br>
              <a:rPr lang="en-US" sz="3600" dirty="0">
                <a:effectLst>
                  <a:outerShdw blurRad="38100" dist="38100" dir="2700000" algn="tl">
                    <a:srgbClr val="000000">
                      <a:alpha val="43137"/>
                    </a:srgbClr>
                  </a:outerShdw>
                </a:effectLst>
              </a:rPr>
            </a:br>
            <a:br>
              <a:rPr lang="en-US" sz="4000" dirty="0">
                <a:effectLst>
                  <a:outerShdw blurRad="38100" dist="38100" dir="2700000" algn="tl">
                    <a:srgbClr val="000000">
                      <a:alpha val="43137"/>
                    </a:srgbClr>
                  </a:outerShdw>
                </a:effectLst>
              </a:rPr>
            </a:br>
            <a:r>
              <a:rPr lang="en-US" sz="3200" dirty="0">
                <a:effectLst>
                  <a:outerShdw blurRad="38100" dist="38100" dir="2700000" algn="tl">
                    <a:srgbClr val="000000">
                      <a:alpha val="43137"/>
                    </a:srgbClr>
                  </a:outerShdw>
                </a:effectLst>
              </a:rPr>
              <a:t>Moist and pliable clay can be reshaped</a:t>
            </a:r>
            <a:br>
              <a:rPr lang="en-US" sz="3200" dirty="0">
                <a:effectLst>
                  <a:outerShdw blurRad="38100" dist="38100" dir="2700000" algn="tl">
                    <a:srgbClr val="000000">
                      <a:alpha val="43137"/>
                    </a:srgbClr>
                  </a:outerShdw>
                </a:effectLst>
              </a:rPr>
            </a:br>
            <a:br>
              <a:rPr lang="en-US" sz="3200" dirty="0">
                <a:effectLst>
                  <a:outerShdw blurRad="38100" dist="38100" dir="2700000" algn="tl">
                    <a:srgbClr val="000000">
                      <a:alpha val="43137"/>
                    </a:srgbClr>
                  </a:outerShdw>
                </a:effectLst>
              </a:rPr>
            </a:br>
            <a:r>
              <a:rPr lang="en-US" sz="3200" dirty="0">
                <a:effectLst>
                  <a:outerShdw blurRad="38100" dist="38100" dir="2700000" algn="tl">
                    <a:srgbClr val="000000">
                      <a:alpha val="43137"/>
                    </a:srgbClr>
                  </a:outerShdw>
                </a:effectLst>
              </a:rPr>
              <a:t>Hardened pottery can only be smashed</a:t>
            </a:r>
          </a:p>
        </p:txBody>
      </p:sp>
      <p:pic>
        <p:nvPicPr>
          <p:cNvPr id="2" name="Picture 1">
            <a:extLst>
              <a:ext uri="{FF2B5EF4-FFF2-40B4-BE49-F238E27FC236}">
                <a16:creationId xmlns:a16="http://schemas.microsoft.com/office/drawing/2014/main" id="{B1E08B40-8AD8-4548-AE79-7B5179254B77}"/>
              </a:ext>
            </a:extLst>
          </p:cNvPr>
          <p:cNvPicPr>
            <a:picLocks noChangeAspect="1"/>
          </p:cNvPicPr>
          <p:nvPr/>
        </p:nvPicPr>
        <p:blipFill>
          <a:blip r:embed="rId2"/>
          <a:stretch>
            <a:fillRect/>
          </a:stretch>
        </p:blipFill>
        <p:spPr>
          <a:xfrm>
            <a:off x="5024272" y="851169"/>
            <a:ext cx="6846715" cy="5155659"/>
          </a:xfrm>
          <a:prstGeom prst="rect">
            <a:avLst/>
          </a:prstGeom>
        </p:spPr>
      </p:pic>
    </p:spTree>
    <p:extLst>
      <p:ext uri="{BB962C8B-B14F-4D97-AF65-F5344CB8AC3E}">
        <p14:creationId xmlns:p14="http://schemas.microsoft.com/office/powerpoint/2010/main" val="31045353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479DA9-A6D7-46A1-AF30-2C8F000A4124}"/>
              </a:ext>
            </a:extLst>
          </p:cNvPr>
          <p:cNvSpPr>
            <a:spLocks noGrp="1"/>
          </p:cNvSpPr>
          <p:nvPr>
            <p:ph type="title"/>
          </p:nvPr>
        </p:nvSpPr>
        <p:spPr>
          <a:xfrm>
            <a:off x="321013" y="435481"/>
            <a:ext cx="4622259" cy="5987037"/>
          </a:xfrm>
        </p:spPr>
        <p:txBody>
          <a:bodyPr>
            <a:noAutofit/>
          </a:bodyPr>
          <a:lstStyle/>
          <a:p>
            <a:r>
              <a:rPr lang="en-US" sz="3600" i="1" dirty="0">
                <a:effectLst>
                  <a:outerShdw blurRad="38100" dist="38100" dir="2700000" algn="tl">
                    <a:srgbClr val="000000">
                      <a:alpha val="43137"/>
                    </a:srgbClr>
                  </a:outerShdw>
                </a:effectLst>
              </a:rPr>
              <a:t>Seven Symbolic Actions</a:t>
            </a:r>
            <a:br>
              <a:rPr lang="en-US" sz="3600" dirty="0">
                <a:effectLst>
                  <a:outerShdw blurRad="38100" dist="38100" dir="2700000" algn="tl">
                    <a:srgbClr val="000000">
                      <a:alpha val="43137"/>
                    </a:srgbClr>
                  </a:outerShdw>
                </a:effectLst>
              </a:rPr>
            </a:b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3. A yoke of straps and crossbars (27-28)</a:t>
            </a:r>
            <a:br>
              <a:rPr lang="en-US" sz="3600" dirty="0">
                <a:effectLst>
                  <a:outerShdw blurRad="38100" dist="38100" dir="2700000" algn="tl">
                    <a:srgbClr val="000000">
                      <a:alpha val="43137"/>
                    </a:srgbClr>
                  </a:outerShdw>
                </a:effectLst>
              </a:rPr>
            </a:br>
            <a:br>
              <a:rPr lang="en-US" sz="4000" dirty="0">
                <a:effectLst>
                  <a:outerShdw blurRad="38100" dist="38100" dir="2700000" algn="tl">
                    <a:srgbClr val="000000">
                      <a:alpha val="43137"/>
                    </a:srgbClr>
                  </a:outerShdw>
                </a:effectLst>
              </a:rPr>
            </a:br>
            <a:r>
              <a:rPr lang="en-US" sz="3200" dirty="0">
                <a:effectLst>
                  <a:outerShdw blurRad="38100" dist="38100" dir="2700000" algn="tl">
                    <a:srgbClr val="000000">
                      <a:alpha val="43137"/>
                    </a:srgbClr>
                  </a:outerShdw>
                </a:effectLst>
              </a:rPr>
              <a:t>Judah’s doom is now fixed</a:t>
            </a:r>
            <a:br>
              <a:rPr lang="en-US" sz="3200" dirty="0">
                <a:effectLst>
                  <a:outerShdw blurRad="38100" dist="38100" dir="2700000" algn="tl">
                    <a:srgbClr val="000000">
                      <a:alpha val="43137"/>
                    </a:srgbClr>
                  </a:outerShdw>
                </a:effectLst>
              </a:rPr>
            </a:br>
            <a:br>
              <a:rPr lang="en-US" sz="3200" dirty="0">
                <a:effectLst>
                  <a:outerShdw blurRad="38100" dist="38100" dir="2700000" algn="tl">
                    <a:srgbClr val="000000">
                      <a:alpha val="43137"/>
                    </a:srgbClr>
                  </a:outerShdw>
                </a:effectLst>
              </a:rPr>
            </a:br>
            <a:r>
              <a:rPr lang="en-US" sz="3200" dirty="0">
                <a:effectLst>
                  <a:outerShdw blurRad="38100" dist="38100" dir="2700000" algn="tl">
                    <a:srgbClr val="000000">
                      <a:alpha val="43137"/>
                    </a:srgbClr>
                  </a:outerShdw>
                </a:effectLst>
              </a:rPr>
              <a:t>God’s will is to submit to Babylon</a:t>
            </a:r>
          </a:p>
        </p:txBody>
      </p:sp>
      <p:pic>
        <p:nvPicPr>
          <p:cNvPr id="5" name="Picture 4">
            <a:extLst>
              <a:ext uri="{FF2B5EF4-FFF2-40B4-BE49-F238E27FC236}">
                <a16:creationId xmlns:a16="http://schemas.microsoft.com/office/drawing/2014/main" id="{B4AEC21D-DBE7-47C3-8838-AF6410CE3BB3}"/>
              </a:ext>
            </a:extLst>
          </p:cNvPr>
          <p:cNvPicPr>
            <a:picLocks noChangeAspect="1"/>
          </p:cNvPicPr>
          <p:nvPr/>
        </p:nvPicPr>
        <p:blipFill>
          <a:blip r:embed="rId2"/>
          <a:stretch>
            <a:fillRect/>
          </a:stretch>
        </p:blipFill>
        <p:spPr>
          <a:xfrm>
            <a:off x="5976207" y="743034"/>
            <a:ext cx="5118539" cy="5371932"/>
          </a:xfrm>
          <a:prstGeom prst="rect">
            <a:avLst/>
          </a:prstGeom>
        </p:spPr>
      </p:pic>
    </p:spTree>
    <p:extLst>
      <p:ext uri="{BB962C8B-B14F-4D97-AF65-F5344CB8AC3E}">
        <p14:creationId xmlns:p14="http://schemas.microsoft.com/office/powerpoint/2010/main" val="15239702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479DA9-A6D7-46A1-AF30-2C8F000A4124}"/>
              </a:ext>
            </a:extLst>
          </p:cNvPr>
          <p:cNvSpPr>
            <a:spLocks noGrp="1"/>
          </p:cNvSpPr>
          <p:nvPr>
            <p:ph type="title"/>
          </p:nvPr>
        </p:nvSpPr>
        <p:spPr>
          <a:xfrm>
            <a:off x="321013" y="435481"/>
            <a:ext cx="4622259" cy="5987037"/>
          </a:xfrm>
        </p:spPr>
        <p:txBody>
          <a:bodyPr>
            <a:noAutofit/>
          </a:bodyPr>
          <a:lstStyle/>
          <a:p>
            <a:r>
              <a:rPr lang="en-US" sz="3600" i="1" dirty="0">
                <a:effectLst>
                  <a:outerShdw blurRad="38100" dist="38100" dir="2700000" algn="tl">
                    <a:srgbClr val="000000">
                      <a:alpha val="43137"/>
                    </a:srgbClr>
                  </a:outerShdw>
                </a:effectLst>
              </a:rPr>
              <a:t>Seven Symbolic Actions</a:t>
            </a:r>
            <a:br>
              <a:rPr lang="en-US" sz="3600" dirty="0">
                <a:effectLst>
                  <a:outerShdw blurRad="38100" dist="38100" dir="2700000" algn="tl">
                    <a:srgbClr val="000000">
                      <a:alpha val="43137"/>
                    </a:srgbClr>
                  </a:outerShdw>
                </a:effectLst>
              </a:rPr>
            </a:b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4. A purchased field in Anathoth (32:6-15)</a:t>
            </a:r>
            <a:br>
              <a:rPr lang="en-US" sz="3600" dirty="0">
                <a:effectLst>
                  <a:outerShdw blurRad="38100" dist="38100" dir="2700000" algn="tl">
                    <a:srgbClr val="000000">
                      <a:alpha val="43137"/>
                    </a:srgbClr>
                  </a:outerShdw>
                </a:effectLst>
              </a:rPr>
            </a:br>
            <a:br>
              <a:rPr lang="en-US" sz="4000" dirty="0">
                <a:effectLst>
                  <a:outerShdw blurRad="38100" dist="38100" dir="2700000" algn="tl">
                    <a:srgbClr val="000000">
                      <a:alpha val="43137"/>
                    </a:srgbClr>
                  </a:outerShdw>
                </a:effectLst>
              </a:rPr>
            </a:br>
            <a:r>
              <a:rPr lang="en-US" sz="3200" dirty="0">
                <a:effectLst>
                  <a:outerShdw blurRad="38100" dist="38100" dir="2700000" algn="tl">
                    <a:srgbClr val="000000">
                      <a:alpha val="43137"/>
                    </a:srgbClr>
                  </a:outerShdw>
                </a:effectLst>
              </a:rPr>
              <a:t>Jeremiah acts as a kinsman-redeemer</a:t>
            </a:r>
            <a:br>
              <a:rPr lang="en-US" sz="3200" dirty="0">
                <a:effectLst>
                  <a:outerShdw blurRad="38100" dist="38100" dir="2700000" algn="tl">
                    <a:srgbClr val="000000">
                      <a:alpha val="43137"/>
                    </a:srgbClr>
                  </a:outerShdw>
                </a:effectLst>
              </a:rPr>
            </a:br>
            <a:br>
              <a:rPr lang="en-US" sz="3200" dirty="0">
                <a:effectLst>
                  <a:outerShdw blurRad="38100" dist="38100" dir="2700000" algn="tl">
                    <a:srgbClr val="000000">
                      <a:alpha val="43137"/>
                    </a:srgbClr>
                  </a:outerShdw>
                </a:effectLst>
              </a:rPr>
            </a:br>
            <a:r>
              <a:rPr lang="en-US" sz="3200" dirty="0">
                <a:effectLst>
                  <a:outerShdw blurRad="38100" dist="38100" dir="2700000" algn="tl">
                    <a:srgbClr val="000000">
                      <a:alpha val="43137"/>
                    </a:srgbClr>
                  </a:outerShdw>
                </a:effectLst>
              </a:rPr>
              <a:t>Deed sealed in jar of clay</a:t>
            </a:r>
            <a:br>
              <a:rPr lang="en-US" sz="3200" dirty="0">
                <a:effectLst>
                  <a:outerShdw blurRad="38100" dist="38100" dir="2700000" algn="tl">
                    <a:srgbClr val="000000">
                      <a:alpha val="43137"/>
                    </a:srgbClr>
                  </a:outerShdw>
                </a:effectLst>
              </a:rPr>
            </a:br>
            <a:br>
              <a:rPr lang="en-US" sz="3200" dirty="0">
                <a:effectLst>
                  <a:outerShdw blurRad="38100" dist="38100" dir="2700000" algn="tl">
                    <a:srgbClr val="000000">
                      <a:alpha val="43137"/>
                    </a:srgbClr>
                  </a:outerShdw>
                </a:effectLst>
              </a:rPr>
            </a:br>
            <a:r>
              <a:rPr lang="en-US" sz="3200" dirty="0">
                <a:effectLst>
                  <a:outerShdw blurRad="38100" dist="38100" dir="2700000" algn="tl">
                    <a:srgbClr val="000000">
                      <a:alpha val="43137"/>
                    </a:srgbClr>
                  </a:outerShdw>
                </a:effectLst>
              </a:rPr>
              <a:t>Land will be claimed in a coming day</a:t>
            </a:r>
          </a:p>
        </p:txBody>
      </p:sp>
      <p:pic>
        <p:nvPicPr>
          <p:cNvPr id="2" name="Picture 1">
            <a:extLst>
              <a:ext uri="{FF2B5EF4-FFF2-40B4-BE49-F238E27FC236}">
                <a16:creationId xmlns:a16="http://schemas.microsoft.com/office/drawing/2014/main" id="{792FFCCF-E634-4BA2-870E-5A470784A488}"/>
              </a:ext>
            </a:extLst>
          </p:cNvPr>
          <p:cNvPicPr>
            <a:picLocks noChangeAspect="1"/>
          </p:cNvPicPr>
          <p:nvPr/>
        </p:nvPicPr>
        <p:blipFill>
          <a:blip r:embed="rId2"/>
          <a:stretch>
            <a:fillRect/>
          </a:stretch>
        </p:blipFill>
        <p:spPr>
          <a:xfrm>
            <a:off x="5482116" y="1090980"/>
            <a:ext cx="6072142" cy="4676037"/>
          </a:xfrm>
          <a:prstGeom prst="rect">
            <a:avLst/>
          </a:prstGeom>
        </p:spPr>
      </p:pic>
    </p:spTree>
    <p:extLst>
      <p:ext uri="{BB962C8B-B14F-4D97-AF65-F5344CB8AC3E}">
        <p14:creationId xmlns:p14="http://schemas.microsoft.com/office/powerpoint/2010/main" val="40323629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479DA9-A6D7-46A1-AF30-2C8F000A4124}"/>
              </a:ext>
            </a:extLst>
          </p:cNvPr>
          <p:cNvSpPr>
            <a:spLocks noGrp="1"/>
          </p:cNvSpPr>
          <p:nvPr>
            <p:ph type="title"/>
          </p:nvPr>
        </p:nvSpPr>
        <p:spPr>
          <a:xfrm>
            <a:off x="321013" y="435481"/>
            <a:ext cx="4622259" cy="5987037"/>
          </a:xfrm>
        </p:spPr>
        <p:txBody>
          <a:bodyPr>
            <a:noAutofit/>
          </a:bodyPr>
          <a:lstStyle/>
          <a:p>
            <a:r>
              <a:rPr lang="en-US" sz="3600" i="1" dirty="0">
                <a:effectLst>
                  <a:outerShdw blurRad="38100" dist="38100" dir="2700000" algn="tl">
                    <a:srgbClr val="000000">
                      <a:alpha val="43137"/>
                    </a:srgbClr>
                  </a:outerShdw>
                </a:effectLst>
              </a:rPr>
              <a:t>Seven Symbolic Actions</a:t>
            </a:r>
            <a:br>
              <a:rPr lang="en-US" sz="3600" dirty="0">
                <a:effectLst>
                  <a:outerShdw blurRad="38100" dist="38100" dir="2700000" algn="tl">
                    <a:srgbClr val="000000">
                      <a:alpha val="43137"/>
                    </a:srgbClr>
                  </a:outerShdw>
                </a:effectLst>
              </a:rPr>
            </a:b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5. The loyal Rechabites (35)</a:t>
            </a:r>
            <a:br>
              <a:rPr lang="en-US" sz="3600" dirty="0">
                <a:effectLst>
                  <a:outerShdw blurRad="38100" dist="38100" dir="2700000" algn="tl">
                    <a:srgbClr val="000000">
                      <a:alpha val="43137"/>
                    </a:srgbClr>
                  </a:outerShdw>
                </a:effectLst>
              </a:rPr>
            </a:br>
            <a:br>
              <a:rPr lang="en-US" sz="4000" dirty="0">
                <a:effectLst>
                  <a:outerShdw blurRad="38100" dist="38100" dir="2700000" algn="tl">
                    <a:srgbClr val="000000">
                      <a:alpha val="43137"/>
                    </a:srgbClr>
                  </a:outerShdw>
                </a:effectLst>
              </a:rPr>
            </a:br>
            <a:r>
              <a:rPr lang="en-US" sz="3200" dirty="0">
                <a:effectLst>
                  <a:outerShdw blurRad="38100" dist="38100" dir="2700000" algn="tl">
                    <a:srgbClr val="000000">
                      <a:alpha val="43137"/>
                    </a:srgbClr>
                  </a:outerShdw>
                </a:effectLst>
              </a:rPr>
              <a:t>Faithfulness and sincerity in the midst of treachery and duplicity</a:t>
            </a:r>
          </a:p>
        </p:txBody>
      </p:sp>
      <p:pic>
        <p:nvPicPr>
          <p:cNvPr id="3" name="Picture 2">
            <a:extLst>
              <a:ext uri="{FF2B5EF4-FFF2-40B4-BE49-F238E27FC236}">
                <a16:creationId xmlns:a16="http://schemas.microsoft.com/office/drawing/2014/main" id="{83C7D0ED-8364-48AF-8D15-F6CC7DE73938}"/>
              </a:ext>
            </a:extLst>
          </p:cNvPr>
          <p:cNvPicPr>
            <a:picLocks noChangeAspect="1"/>
          </p:cNvPicPr>
          <p:nvPr/>
        </p:nvPicPr>
        <p:blipFill>
          <a:blip r:embed="rId2"/>
          <a:stretch>
            <a:fillRect/>
          </a:stretch>
        </p:blipFill>
        <p:spPr>
          <a:xfrm>
            <a:off x="5435936" y="1675488"/>
            <a:ext cx="6057585" cy="3507023"/>
          </a:xfrm>
          <a:prstGeom prst="rect">
            <a:avLst/>
          </a:prstGeom>
        </p:spPr>
      </p:pic>
    </p:spTree>
    <p:extLst>
      <p:ext uri="{BB962C8B-B14F-4D97-AF65-F5344CB8AC3E}">
        <p14:creationId xmlns:p14="http://schemas.microsoft.com/office/powerpoint/2010/main" val="34785899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479DA9-A6D7-46A1-AF30-2C8F000A4124}"/>
              </a:ext>
            </a:extLst>
          </p:cNvPr>
          <p:cNvSpPr>
            <a:spLocks noGrp="1"/>
          </p:cNvSpPr>
          <p:nvPr>
            <p:ph type="title"/>
          </p:nvPr>
        </p:nvSpPr>
        <p:spPr>
          <a:xfrm>
            <a:off x="321013" y="435481"/>
            <a:ext cx="4622259" cy="5987037"/>
          </a:xfrm>
        </p:spPr>
        <p:txBody>
          <a:bodyPr>
            <a:noAutofit/>
          </a:bodyPr>
          <a:lstStyle/>
          <a:p>
            <a:r>
              <a:rPr lang="en-US" sz="3600" i="1" dirty="0">
                <a:effectLst>
                  <a:outerShdw blurRad="38100" dist="38100" dir="2700000" algn="tl">
                    <a:srgbClr val="000000">
                      <a:alpha val="43137"/>
                    </a:srgbClr>
                  </a:outerShdw>
                </a:effectLst>
              </a:rPr>
              <a:t>Seven Symbolic Actions</a:t>
            </a:r>
            <a:br>
              <a:rPr lang="en-US" sz="3600" dirty="0">
                <a:effectLst>
                  <a:outerShdw blurRad="38100" dist="38100" dir="2700000" algn="tl">
                    <a:srgbClr val="000000">
                      <a:alpha val="43137"/>
                    </a:srgbClr>
                  </a:outerShdw>
                </a:effectLst>
              </a:rPr>
            </a:b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6. Large stones in a brick pavement of Pharaoh’s palace (43:8-11)</a:t>
            </a:r>
            <a:br>
              <a:rPr lang="en-US" sz="3600" dirty="0">
                <a:effectLst>
                  <a:outerShdw blurRad="38100" dist="38100" dir="2700000" algn="tl">
                    <a:srgbClr val="000000">
                      <a:alpha val="43137"/>
                    </a:srgbClr>
                  </a:outerShdw>
                </a:effectLst>
              </a:rPr>
            </a:b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Egypt is no refuge—Nebuchadnezzar will set his throne over these stones</a:t>
            </a:r>
            <a:endParaRPr lang="en-US" sz="3200"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456398D2-6068-49B1-911E-CB3D59D50DE6}"/>
              </a:ext>
            </a:extLst>
          </p:cNvPr>
          <p:cNvPicPr>
            <a:picLocks noChangeAspect="1"/>
          </p:cNvPicPr>
          <p:nvPr/>
        </p:nvPicPr>
        <p:blipFill>
          <a:blip r:embed="rId2"/>
          <a:stretch>
            <a:fillRect/>
          </a:stretch>
        </p:blipFill>
        <p:spPr>
          <a:xfrm>
            <a:off x="6402421" y="280986"/>
            <a:ext cx="4114800" cy="6296025"/>
          </a:xfrm>
          <a:prstGeom prst="rect">
            <a:avLst/>
          </a:prstGeom>
        </p:spPr>
      </p:pic>
    </p:spTree>
    <p:extLst>
      <p:ext uri="{BB962C8B-B14F-4D97-AF65-F5344CB8AC3E}">
        <p14:creationId xmlns:p14="http://schemas.microsoft.com/office/powerpoint/2010/main" val="27749993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479DA9-A6D7-46A1-AF30-2C8F000A4124}"/>
              </a:ext>
            </a:extLst>
          </p:cNvPr>
          <p:cNvSpPr>
            <a:spLocks noGrp="1"/>
          </p:cNvSpPr>
          <p:nvPr>
            <p:ph type="title"/>
          </p:nvPr>
        </p:nvSpPr>
        <p:spPr>
          <a:xfrm>
            <a:off x="321013" y="435481"/>
            <a:ext cx="4622259" cy="5987037"/>
          </a:xfrm>
        </p:spPr>
        <p:txBody>
          <a:bodyPr>
            <a:noAutofit/>
          </a:bodyPr>
          <a:lstStyle/>
          <a:p>
            <a:r>
              <a:rPr lang="en-US" sz="3600" i="1" dirty="0">
                <a:effectLst>
                  <a:outerShdw blurRad="38100" dist="38100" dir="2700000" algn="tl">
                    <a:srgbClr val="000000">
                      <a:alpha val="43137"/>
                    </a:srgbClr>
                  </a:outerShdw>
                </a:effectLst>
              </a:rPr>
              <a:t>Seven Symbolic Actions</a:t>
            </a:r>
            <a:br>
              <a:rPr lang="en-US" sz="3600" dirty="0">
                <a:effectLst>
                  <a:outerShdw blurRad="38100" dist="38100" dir="2700000" algn="tl">
                    <a:srgbClr val="000000">
                      <a:alpha val="43137"/>
                    </a:srgbClr>
                  </a:outerShdw>
                </a:effectLst>
              </a:rPr>
            </a:b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7. Scroll of Babylon’s doom tied to a stone and sunk in the Euphrates (51:59-64)</a:t>
            </a:r>
            <a:br>
              <a:rPr lang="en-US" sz="3600" dirty="0">
                <a:effectLst>
                  <a:outerShdw blurRad="38100" dist="38100" dir="2700000" algn="tl">
                    <a:srgbClr val="000000">
                      <a:alpha val="43137"/>
                    </a:srgbClr>
                  </a:outerShdw>
                </a:effectLst>
              </a:rPr>
            </a:b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“So will Babylon sink to rise no more.”</a:t>
            </a:r>
            <a:br>
              <a:rPr lang="en-US" sz="3600" dirty="0">
                <a:effectLst>
                  <a:outerShdw blurRad="38100" dist="38100" dir="2700000" algn="tl">
                    <a:srgbClr val="000000">
                      <a:alpha val="43137"/>
                    </a:srgbClr>
                  </a:outerShdw>
                </a:effectLst>
              </a:rPr>
            </a:br>
            <a:endParaRPr lang="en-US" sz="32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077EF82-06F0-4C57-8803-B63414DA0C73}"/>
              </a:ext>
            </a:extLst>
          </p:cNvPr>
          <p:cNvPicPr>
            <a:picLocks noChangeAspect="1"/>
          </p:cNvPicPr>
          <p:nvPr/>
        </p:nvPicPr>
        <p:blipFill>
          <a:blip r:embed="rId2"/>
          <a:stretch>
            <a:fillRect/>
          </a:stretch>
        </p:blipFill>
        <p:spPr>
          <a:xfrm>
            <a:off x="6096000" y="1076714"/>
            <a:ext cx="4889789" cy="4552562"/>
          </a:xfrm>
          <a:prstGeom prst="rect">
            <a:avLst/>
          </a:prstGeom>
        </p:spPr>
      </p:pic>
    </p:spTree>
    <p:extLst>
      <p:ext uri="{BB962C8B-B14F-4D97-AF65-F5344CB8AC3E}">
        <p14:creationId xmlns:p14="http://schemas.microsoft.com/office/powerpoint/2010/main" val="28360658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5124" name="Picture 4" descr="Image result for quick view bible jeremiah">
            <a:extLst>
              <a:ext uri="{FF2B5EF4-FFF2-40B4-BE49-F238E27FC236}">
                <a16:creationId xmlns:a16="http://schemas.microsoft.com/office/drawing/2014/main" id="{3A016638-E215-47AE-A8F1-6E99FBB435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0431" y="1"/>
            <a:ext cx="7073096" cy="685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7622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479DA9-A6D7-46A1-AF30-2C8F000A4124}"/>
              </a:ext>
            </a:extLst>
          </p:cNvPr>
          <p:cNvSpPr>
            <a:spLocks noGrp="1"/>
          </p:cNvSpPr>
          <p:nvPr>
            <p:ph type="title"/>
          </p:nvPr>
        </p:nvSpPr>
        <p:spPr>
          <a:xfrm>
            <a:off x="321013" y="435481"/>
            <a:ext cx="10664776" cy="858297"/>
          </a:xfrm>
        </p:spPr>
        <p:txBody>
          <a:bodyPr>
            <a:noAutofit/>
          </a:bodyPr>
          <a:lstStyle/>
          <a:p>
            <a:r>
              <a:rPr lang="en-US" sz="3600" dirty="0">
                <a:effectLst>
                  <a:outerShdw blurRad="38100" dist="38100" dir="2700000" algn="tl">
                    <a:srgbClr val="000000">
                      <a:alpha val="43137"/>
                    </a:srgbClr>
                  </a:outerShdw>
                </a:effectLst>
              </a:rPr>
              <a:t>36:22-26—Jehoiakim Burns the Scroll</a:t>
            </a:r>
            <a:endParaRPr lang="en-US" sz="3200"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6F17013A-99D7-45D6-868E-67A9F8F63971}"/>
              </a:ext>
            </a:extLst>
          </p:cNvPr>
          <p:cNvPicPr>
            <a:picLocks noChangeAspect="1"/>
          </p:cNvPicPr>
          <p:nvPr/>
        </p:nvPicPr>
        <p:blipFill>
          <a:blip r:embed="rId2"/>
          <a:stretch>
            <a:fillRect/>
          </a:stretch>
        </p:blipFill>
        <p:spPr>
          <a:xfrm>
            <a:off x="1352126" y="1391055"/>
            <a:ext cx="3594229" cy="5128741"/>
          </a:xfrm>
          <a:prstGeom prst="rect">
            <a:avLst/>
          </a:prstGeom>
        </p:spPr>
      </p:pic>
      <p:pic>
        <p:nvPicPr>
          <p:cNvPr id="5" name="Picture 4">
            <a:extLst>
              <a:ext uri="{FF2B5EF4-FFF2-40B4-BE49-F238E27FC236}">
                <a16:creationId xmlns:a16="http://schemas.microsoft.com/office/drawing/2014/main" id="{14A201BA-CAC5-4939-91CB-CE27A7C5734E}"/>
              </a:ext>
            </a:extLst>
          </p:cNvPr>
          <p:cNvPicPr>
            <a:picLocks noChangeAspect="1"/>
          </p:cNvPicPr>
          <p:nvPr/>
        </p:nvPicPr>
        <p:blipFill>
          <a:blip r:embed="rId3"/>
          <a:stretch>
            <a:fillRect/>
          </a:stretch>
        </p:blipFill>
        <p:spPr>
          <a:xfrm>
            <a:off x="6096000" y="1396674"/>
            <a:ext cx="4544778" cy="5123122"/>
          </a:xfrm>
          <a:prstGeom prst="rect">
            <a:avLst/>
          </a:prstGeom>
        </p:spPr>
      </p:pic>
    </p:spTree>
    <p:extLst>
      <p:ext uri="{BB962C8B-B14F-4D97-AF65-F5344CB8AC3E}">
        <p14:creationId xmlns:p14="http://schemas.microsoft.com/office/powerpoint/2010/main" val="2168386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488215-C843-408D-90D4-DE5C5E9BB4F1}"/>
              </a:ext>
            </a:extLst>
          </p:cNvPr>
          <p:cNvSpPr>
            <a:spLocks noGrp="1"/>
          </p:cNvSpPr>
          <p:nvPr>
            <p:ph type="title"/>
          </p:nvPr>
        </p:nvSpPr>
        <p:spPr>
          <a:xfrm>
            <a:off x="559469" y="5704609"/>
            <a:ext cx="11076877" cy="893041"/>
          </a:xfrm>
        </p:spPr>
        <p:txBody>
          <a:bodyPr>
            <a:normAutofit/>
          </a:bodyPr>
          <a:lstStyle/>
          <a:p>
            <a:pPr algn="ctr"/>
            <a:r>
              <a:rPr lang="en-US" sz="3600" dirty="0">
                <a:effectLst>
                  <a:outerShdw blurRad="38100" dist="38100" dir="2700000" algn="tl">
                    <a:srgbClr val="000000">
                      <a:alpha val="43137"/>
                    </a:srgbClr>
                  </a:outerShdw>
                </a:effectLst>
              </a:rPr>
              <a:t>Hanging Gardens of Babylon</a:t>
            </a:r>
            <a:endParaRPr lang="en-US" sz="28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B8C0A145-0F7B-4CD0-815C-DF7C50F6E940}"/>
              </a:ext>
            </a:extLst>
          </p:cNvPr>
          <p:cNvPicPr>
            <a:picLocks noChangeAspect="1"/>
          </p:cNvPicPr>
          <p:nvPr/>
        </p:nvPicPr>
        <p:blipFill>
          <a:blip r:embed="rId3"/>
          <a:stretch>
            <a:fillRect/>
          </a:stretch>
        </p:blipFill>
        <p:spPr>
          <a:xfrm>
            <a:off x="2216510" y="260350"/>
            <a:ext cx="7758979" cy="5364779"/>
          </a:xfrm>
          <a:prstGeom prst="rect">
            <a:avLst/>
          </a:prstGeom>
        </p:spPr>
      </p:pic>
    </p:spTree>
    <p:extLst>
      <p:ext uri="{BB962C8B-B14F-4D97-AF65-F5344CB8AC3E}">
        <p14:creationId xmlns:p14="http://schemas.microsoft.com/office/powerpoint/2010/main" val="22089199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479DA9-A6D7-46A1-AF30-2C8F000A4124}"/>
              </a:ext>
            </a:extLst>
          </p:cNvPr>
          <p:cNvSpPr>
            <a:spLocks noGrp="1"/>
          </p:cNvSpPr>
          <p:nvPr>
            <p:ph type="title"/>
          </p:nvPr>
        </p:nvSpPr>
        <p:spPr>
          <a:xfrm>
            <a:off x="321013" y="435481"/>
            <a:ext cx="10664776" cy="1266859"/>
          </a:xfrm>
        </p:spPr>
        <p:txBody>
          <a:bodyPr>
            <a:noAutofit/>
          </a:bodyPr>
          <a:lstStyle/>
          <a:p>
            <a:r>
              <a:rPr lang="en-US" sz="3600" dirty="0">
                <a:effectLst>
                  <a:outerShdw blurRad="38100" dist="38100" dir="2700000" algn="tl">
                    <a:srgbClr val="000000">
                      <a:alpha val="43137"/>
                    </a:srgbClr>
                  </a:outerShdw>
                </a:effectLst>
              </a:rPr>
              <a:t>20:2—Then Pashhur beat Jeremiah the prophet, and put him in the stocks that were in the upper Benjamin Gate of the house of the LORD. </a:t>
            </a:r>
            <a:endParaRPr lang="en-US" sz="32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F85EA336-621E-4A1C-BB8C-F70A5FD99074}"/>
              </a:ext>
            </a:extLst>
          </p:cNvPr>
          <p:cNvPicPr>
            <a:picLocks noChangeAspect="1"/>
          </p:cNvPicPr>
          <p:nvPr/>
        </p:nvPicPr>
        <p:blipFill>
          <a:blip r:embed="rId2"/>
          <a:stretch>
            <a:fillRect/>
          </a:stretch>
        </p:blipFill>
        <p:spPr>
          <a:xfrm>
            <a:off x="2843139" y="2128430"/>
            <a:ext cx="5883150" cy="4060288"/>
          </a:xfrm>
          <a:prstGeom prst="rect">
            <a:avLst/>
          </a:prstGeom>
        </p:spPr>
      </p:pic>
    </p:spTree>
    <p:extLst>
      <p:ext uri="{BB962C8B-B14F-4D97-AF65-F5344CB8AC3E}">
        <p14:creationId xmlns:p14="http://schemas.microsoft.com/office/powerpoint/2010/main" val="22041557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479DA9-A6D7-46A1-AF30-2C8F000A4124}"/>
              </a:ext>
            </a:extLst>
          </p:cNvPr>
          <p:cNvSpPr>
            <a:spLocks noGrp="1"/>
          </p:cNvSpPr>
          <p:nvPr>
            <p:ph type="title"/>
          </p:nvPr>
        </p:nvSpPr>
        <p:spPr/>
        <p:txBody>
          <a:bodyPr>
            <a:normAutofit fontScale="90000"/>
          </a:bodyPr>
          <a:lstStyle/>
          <a:p>
            <a:pPr algn="ctr"/>
            <a:r>
              <a:rPr lang="en-US" sz="3600" dirty="0"/>
              <a:t>An Ancient Cistern in Israel</a:t>
            </a:r>
          </a:p>
        </p:txBody>
      </p:sp>
      <p:pic>
        <p:nvPicPr>
          <p:cNvPr id="2" name="Picture Placeholder 1">
            <a:extLst>
              <a:ext uri="{FF2B5EF4-FFF2-40B4-BE49-F238E27FC236}">
                <a16:creationId xmlns:a16="http://schemas.microsoft.com/office/drawing/2014/main" id="{BFEA3358-8BB1-4851-88F8-AF3DCB28C417}"/>
              </a:ext>
            </a:extLst>
          </p:cNvPr>
          <p:cNvPicPr>
            <a:picLocks noGrp="1" noChangeAspect="1"/>
          </p:cNvPicPr>
          <p:nvPr>
            <p:ph type="pic" idx="1"/>
          </p:nvPr>
        </p:nvPicPr>
        <p:blipFill>
          <a:blip r:embed="rId2"/>
          <a:srcRect t="12480" b="12480"/>
          <a:stretch>
            <a:fillRect/>
          </a:stretch>
        </p:blipFill>
        <p:spPr>
          <a:prstGeom prst="rect">
            <a:avLst/>
          </a:prstGeom>
        </p:spPr>
      </p:pic>
      <p:sp>
        <p:nvSpPr>
          <p:cNvPr id="6" name="Text Placeholder 5">
            <a:extLst>
              <a:ext uri="{FF2B5EF4-FFF2-40B4-BE49-F238E27FC236}">
                <a16:creationId xmlns:a16="http://schemas.microsoft.com/office/drawing/2014/main" id="{288486D1-B361-4C07-AECC-54638B04A3A6}"/>
              </a:ext>
            </a:extLst>
          </p:cNvPr>
          <p:cNvSpPr>
            <a:spLocks noGrp="1"/>
          </p:cNvSpPr>
          <p:nvPr>
            <p:ph type="body" sz="half" idx="2"/>
          </p:nvPr>
        </p:nvSpPr>
        <p:spPr/>
        <p:txBody>
          <a:bodyPr>
            <a:normAutofit lnSpcReduction="10000"/>
          </a:bodyPr>
          <a:lstStyle/>
          <a:p>
            <a:pPr algn="ctr"/>
            <a:r>
              <a:rPr lang="en-US" sz="2800" dirty="0"/>
              <a:t>“And there was no water in the cistern, but only mud, and Jeremiah sank in the mud” (38:6). </a:t>
            </a:r>
          </a:p>
        </p:txBody>
      </p:sp>
    </p:spTree>
    <p:extLst>
      <p:ext uri="{BB962C8B-B14F-4D97-AF65-F5344CB8AC3E}">
        <p14:creationId xmlns:p14="http://schemas.microsoft.com/office/powerpoint/2010/main" val="22366585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479DA9-A6D7-46A1-AF30-2C8F000A4124}"/>
              </a:ext>
            </a:extLst>
          </p:cNvPr>
          <p:cNvSpPr>
            <a:spLocks noGrp="1"/>
          </p:cNvSpPr>
          <p:nvPr>
            <p:ph type="title"/>
          </p:nvPr>
        </p:nvSpPr>
        <p:spPr>
          <a:xfrm>
            <a:off x="1355333" y="5869405"/>
            <a:ext cx="9481333" cy="566738"/>
          </a:xfrm>
        </p:spPr>
        <p:txBody>
          <a:bodyPr>
            <a:noAutofit/>
          </a:bodyPr>
          <a:lstStyle/>
          <a:p>
            <a:pPr algn="ctr"/>
            <a:r>
              <a:rPr lang="en-US" sz="3200" dirty="0">
                <a:effectLst>
                  <a:outerShdw blurRad="38100" dist="38100" dir="2700000" algn="tl">
                    <a:srgbClr val="000000">
                      <a:alpha val="43137"/>
                    </a:srgbClr>
                  </a:outerShdw>
                </a:effectLst>
              </a:rPr>
              <a:t>Ebed-Melech Supervising Jeremiah’s Rescue (38:7-13)</a:t>
            </a:r>
          </a:p>
        </p:txBody>
      </p:sp>
      <p:sp>
        <p:nvSpPr>
          <p:cNvPr id="6" name="Text Placeholder 5">
            <a:extLst>
              <a:ext uri="{FF2B5EF4-FFF2-40B4-BE49-F238E27FC236}">
                <a16:creationId xmlns:a16="http://schemas.microsoft.com/office/drawing/2014/main" id="{288486D1-B361-4C07-AECC-54638B04A3A6}"/>
              </a:ext>
            </a:extLst>
          </p:cNvPr>
          <p:cNvSpPr>
            <a:spLocks noGrp="1"/>
          </p:cNvSpPr>
          <p:nvPr>
            <p:ph type="body" sz="half" idx="2"/>
          </p:nvPr>
        </p:nvSpPr>
        <p:spPr>
          <a:xfrm>
            <a:off x="7154427" y="3575242"/>
            <a:ext cx="1175658" cy="211016"/>
          </a:xfrm>
        </p:spPr>
        <p:txBody>
          <a:bodyPr>
            <a:normAutofit fontScale="47500" lnSpcReduction="20000"/>
          </a:bodyPr>
          <a:lstStyle/>
          <a:p>
            <a:pPr algn="ctr"/>
            <a:endParaRPr lang="en-US" sz="2000" dirty="0"/>
          </a:p>
        </p:txBody>
      </p:sp>
      <p:pic>
        <p:nvPicPr>
          <p:cNvPr id="5" name="Picture Placeholder 4">
            <a:extLst>
              <a:ext uri="{FF2B5EF4-FFF2-40B4-BE49-F238E27FC236}">
                <a16:creationId xmlns:a16="http://schemas.microsoft.com/office/drawing/2014/main" id="{007D7BEA-6700-4794-8945-28DB7789CA44}"/>
              </a:ext>
            </a:extLst>
          </p:cNvPr>
          <p:cNvPicPr>
            <a:picLocks noGrp="1" noChangeAspect="1"/>
          </p:cNvPicPr>
          <p:nvPr>
            <p:ph type="pic" idx="1"/>
          </p:nvPr>
        </p:nvPicPr>
        <p:blipFill>
          <a:blip r:embed="rId2"/>
          <a:srcRect t="12625" b="12625"/>
          <a:stretch>
            <a:fillRect/>
          </a:stretch>
        </p:blipFill>
        <p:spPr>
          <a:xfrm>
            <a:off x="1355333" y="421857"/>
            <a:ext cx="9481333" cy="5333249"/>
          </a:xfrm>
          <a:prstGeom prst="rect">
            <a:avLst/>
          </a:prstGeom>
        </p:spPr>
      </p:pic>
    </p:spTree>
    <p:extLst>
      <p:ext uri="{BB962C8B-B14F-4D97-AF65-F5344CB8AC3E}">
        <p14:creationId xmlns:p14="http://schemas.microsoft.com/office/powerpoint/2010/main" val="23529343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NT Quotations from Jeremiah</a:t>
            </a:r>
          </a:p>
        </p:txBody>
      </p:sp>
    </p:spTree>
    <p:extLst>
      <p:ext uri="{BB962C8B-B14F-4D97-AF65-F5344CB8AC3E}">
        <p14:creationId xmlns:p14="http://schemas.microsoft.com/office/powerpoint/2010/main" val="34360214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Jeremiah Quoted:  Daniel 9:2</a:t>
            </a:r>
          </a:p>
        </p:txBody>
      </p:sp>
      <p:sp>
        <p:nvSpPr>
          <p:cNvPr id="3" name="Content Placeholder 2"/>
          <p:cNvSpPr>
            <a:spLocks noGrp="1"/>
          </p:cNvSpPr>
          <p:nvPr>
            <p:ph idx="1"/>
          </p:nvPr>
        </p:nvSpPr>
        <p:spPr/>
        <p:txBody>
          <a:bodyPr>
            <a:normAutofit fontScale="85000" lnSpcReduction="20000"/>
          </a:bodyPr>
          <a:lstStyle/>
          <a:p>
            <a:r>
              <a:rPr lang="en-US" sz="3800" dirty="0">
                <a:effectLst>
                  <a:outerShdw blurRad="38100" dist="38100" dir="2700000" algn="tl">
                    <a:srgbClr val="000000">
                      <a:alpha val="43137"/>
                    </a:srgbClr>
                  </a:outerShdw>
                </a:effectLst>
              </a:rPr>
              <a:t>“In the first year of his reign, I, Daniel, perceived in the books the number of years that, according to the word of the LORD to Jeremiah the prophet, must pass before the end of the desolations of Jerusalem, namely, seventy years.”</a:t>
            </a:r>
          </a:p>
          <a:p>
            <a:pPr lvl="1"/>
            <a:r>
              <a:rPr lang="en-US" sz="3100" dirty="0">
                <a:effectLst>
                  <a:outerShdw blurRad="38100" dist="38100" dir="2700000" algn="tl">
                    <a:srgbClr val="000000">
                      <a:alpha val="43137"/>
                    </a:srgbClr>
                  </a:outerShdw>
                </a:effectLst>
              </a:rPr>
              <a:t>[Jeremiah 25:11-12] “This whole land shall become a ruin and a waste, and these nations shall serve the king of Babylon seventy years.  Then after seventy years are completed, I will punish the king of Babylon and that nation, the land of the Chaldeans, for their iniquity, declares the LORD, making the land an everlasting waste.”</a:t>
            </a:r>
          </a:p>
          <a:p>
            <a:pPr lvl="1"/>
            <a:r>
              <a:rPr lang="en-US" sz="3100" dirty="0">
                <a:effectLst>
                  <a:outerShdw blurRad="38100" dist="38100" dir="2700000" algn="tl">
                    <a:srgbClr val="000000">
                      <a:alpha val="43137"/>
                    </a:srgbClr>
                  </a:outerShdw>
                </a:effectLst>
              </a:rPr>
              <a:t>[Jeremiah 29:10] “For thus says the LORD:  When seventy years are completed for Babylon, I will visit you, and I will fulfill to you my promise and bring you back to this place.” </a:t>
            </a:r>
          </a:p>
        </p:txBody>
      </p:sp>
    </p:spTree>
    <p:extLst>
      <p:ext uri="{BB962C8B-B14F-4D97-AF65-F5344CB8AC3E}">
        <p14:creationId xmlns:p14="http://schemas.microsoft.com/office/powerpoint/2010/main" val="17954495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Jeremiah Quoted: Matthew 2:17-18</a:t>
            </a:r>
          </a:p>
        </p:txBody>
      </p:sp>
      <p:sp>
        <p:nvSpPr>
          <p:cNvPr id="3" name="Content Placeholder 2"/>
          <p:cNvSpPr>
            <a:spLocks noGrp="1"/>
          </p:cNvSpPr>
          <p:nvPr>
            <p:ph idx="1"/>
          </p:nvPr>
        </p:nvSpPr>
        <p:spPr/>
        <p:txBody>
          <a:bodyPr>
            <a:normAutofit/>
          </a:bodyPr>
          <a:lstStyle/>
          <a:p>
            <a:r>
              <a:rPr lang="en-US" sz="3200" dirty="0">
                <a:effectLst>
                  <a:outerShdw blurRad="38100" dist="38100" dir="2700000" algn="tl">
                    <a:srgbClr val="000000">
                      <a:alpha val="43137"/>
                    </a:srgbClr>
                  </a:outerShdw>
                </a:effectLst>
              </a:rPr>
              <a:t>“Then was fulfilled what was spoken by the prophet Jeremiah:  ‘A voice was heard in Ramah, weeping and loud lamentation, Rachel weeping for her children; she refused to be comforted, because they are no more.’” </a:t>
            </a:r>
          </a:p>
          <a:p>
            <a:pPr lvl="1"/>
            <a:r>
              <a:rPr lang="en-US" sz="2600" dirty="0">
                <a:effectLst>
                  <a:outerShdw blurRad="38100" dist="38100" dir="2700000" algn="tl">
                    <a:srgbClr val="000000">
                      <a:alpha val="43137"/>
                    </a:srgbClr>
                  </a:outerShdw>
                </a:effectLst>
              </a:rPr>
              <a:t>[Jeremiah 31:15] “Thus says the LORD:  ‘A voice is heard in Ramah, lamentation and bitter weeping.  Rachel is weeping for her children; she refuses to be comforted for her children, because they are no more.’” </a:t>
            </a:r>
          </a:p>
        </p:txBody>
      </p:sp>
    </p:spTree>
    <p:extLst>
      <p:ext uri="{BB962C8B-B14F-4D97-AF65-F5344CB8AC3E}">
        <p14:creationId xmlns:p14="http://schemas.microsoft.com/office/powerpoint/2010/main" val="34375864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Jeremiah Quoted: Matthew 27:9</a:t>
            </a:r>
          </a:p>
        </p:txBody>
      </p:sp>
      <p:sp>
        <p:nvSpPr>
          <p:cNvPr id="3" name="Content Placeholder 2"/>
          <p:cNvSpPr>
            <a:spLocks noGrp="1"/>
          </p:cNvSpPr>
          <p:nvPr>
            <p:ph idx="1"/>
          </p:nvPr>
        </p:nvSpPr>
        <p:spPr/>
        <p:txBody>
          <a:bodyPr>
            <a:normAutofit lnSpcReduction="10000"/>
          </a:bodyPr>
          <a:lstStyle/>
          <a:p>
            <a:r>
              <a:rPr lang="en-US" sz="2600" dirty="0">
                <a:effectLst>
                  <a:outerShdw blurRad="38100" dist="38100" dir="2700000" algn="tl">
                    <a:srgbClr val="000000">
                      <a:alpha val="43137"/>
                    </a:srgbClr>
                  </a:outerShdw>
                </a:effectLst>
              </a:rPr>
              <a:t>“Then was fulfilled what had been spoken by the prophet Jeremiah, saying, ‘And they took the thirty pieces of silver, the price of him on whom a price had been set by some of the sons of Israel, and they gave them for the potter’s field, as the Lord directed me.’” </a:t>
            </a:r>
          </a:p>
          <a:p>
            <a:pPr lvl="1"/>
            <a:r>
              <a:rPr lang="en-US" sz="1600" dirty="0">
                <a:effectLst>
                  <a:outerShdw blurRad="38100" dist="38100" dir="2700000" algn="tl">
                    <a:srgbClr val="000000">
                      <a:alpha val="43137"/>
                    </a:srgbClr>
                  </a:outerShdw>
                </a:effectLst>
              </a:rPr>
              <a:t>[Jeremiah 18:1-2] “The word that came to Jeremiah from the LORD:  ‘Arise, and go down to the potter’s house, and there I will let you hear my words.”</a:t>
            </a:r>
          </a:p>
          <a:p>
            <a:pPr lvl="1"/>
            <a:r>
              <a:rPr lang="en-US" sz="1600" dirty="0">
                <a:effectLst>
                  <a:outerShdw blurRad="38100" dist="38100" dir="2700000" algn="tl">
                    <a:srgbClr val="000000">
                      <a:alpha val="43137"/>
                    </a:srgbClr>
                  </a:outerShdw>
                </a:effectLst>
              </a:rPr>
              <a:t>[Jeremiah 19:2, 11] “Go out to the Valley of the Son of Hinnom at the entry of the Potsherd Gate, and proclaim there the words that I tell you…  ‘Thus says the LORD of hosts:  So will I break this people and this city, as one breaks a potter’s vessel, so that it can never be mended.  Men shall bury in Topheth because there will be no place else to bury.’”</a:t>
            </a:r>
          </a:p>
          <a:p>
            <a:pPr lvl="1"/>
            <a:r>
              <a:rPr lang="en-US" sz="1600" dirty="0">
                <a:effectLst>
                  <a:outerShdw blurRad="38100" dist="38100" dir="2700000" algn="tl">
                    <a:srgbClr val="000000">
                      <a:alpha val="43137"/>
                    </a:srgbClr>
                  </a:outerShdw>
                </a:effectLst>
              </a:rPr>
              <a:t>[Jeremiah 32:6-9] “Jeremiah said, ‘The word of the LORD came to me:  Behold, Hanamel the son of Shallum your uncle will come to you and say, “Buy my field that is at Anathoth, for the right of redemption by purchase is yours.’  Then Hanamel my cousin came to me in the court of the guard, in accordance with the word of the LORD, and said to me, ‘Buy my field that is at Anathoth in the land of Benjamin, for the right of possession and redemption is yours; buy it for yourself.’  Then I knew that this was the word of the LORD.  And I bought the field at Anathoth from Hanamel my cousin, and weighed out the money to him, seventeen shekels of silver.”</a:t>
            </a:r>
          </a:p>
        </p:txBody>
      </p:sp>
    </p:spTree>
    <p:extLst>
      <p:ext uri="{BB962C8B-B14F-4D97-AF65-F5344CB8AC3E}">
        <p14:creationId xmlns:p14="http://schemas.microsoft.com/office/powerpoint/2010/main" val="24428681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Jeremiah Quoted:  Mark 11:17</a:t>
            </a:r>
          </a:p>
        </p:txBody>
      </p:sp>
      <p:sp>
        <p:nvSpPr>
          <p:cNvPr id="3" name="Content Placeholder 2"/>
          <p:cNvSpPr>
            <a:spLocks noGrp="1"/>
          </p:cNvSpPr>
          <p:nvPr>
            <p:ph idx="1"/>
          </p:nvPr>
        </p:nvSpPr>
        <p:spPr/>
        <p:txBody>
          <a:bodyPr>
            <a:normAutofit/>
          </a:bodyPr>
          <a:lstStyle/>
          <a:p>
            <a:r>
              <a:rPr lang="en-US" sz="3600" dirty="0">
                <a:effectLst>
                  <a:outerShdw blurRad="38100" dist="38100" dir="2700000" algn="tl">
                    <a:srgbClr val="000000">
                      <a:alpha val="43137"/>
                    </a:srgbClr>
                  </a:outerShdw>
                </a:effectLst>
              </a:rPr>
              <a:t>“Is it not written, ‘My house shall be called a house of prayer for all the nations[Isaiah 56:7]’?  But you have made it a den of robbers.”</a:t>
            </a:r>
          </a:p>
          <a:p>
            <a:r>
              <a:rPr lang="en-US" sz="3600" dirty="0">
                <a:effectLst>
                  <a:outerShdw blurRad="38100" dist="38100" dir="2700000" algn="tl">
                    <a:srgbClr val="000000">
                      <a:alpha val="43137"/>
                    </a:srgbClr>
                  </a:outerShdw>
                </a:effectLst>
              </a:rPr>
              <a:t>Also quoted in Mark 11:17 and Luke 19:46</a:t>
            </a:r>
          </a:p>
          <a:p>
            <a:pPr lvl="1"/>
            <a:r>
              <a:rPr lang="en-US" sz="3200" dirty="0">
                <a:effectLst>
                  <a:outerShdw blurRad="38100" dist="38100" dir="2700000" algn="tl">
                    <a:srgbClr val="000000">
                      <a:alpha val="43137"/>
                    </a:srgbClr>
                  </a:outerShdw>
                </a:effectLst>
              </a:rPr>
              <a:t>[Jeremiah 7:11] “Has this house, which is called by my name, become a den of robbers in your eyes?  Behold, I myself have seen it, declares the LORD.”</a:t>
            </a:r>
          </a:p>
        </p:txBody>
      </p:sp>
    </p:spTree>
    <p:extLst>
      <p:ext uri="{BB962C8B-B14F-4D97-AF65-F5344CB8AC3E}">
        <p14:creationId xmlns:p14="http://schemas.microsoft.com/office/powerpoint/2010/main" val="16400177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Jeremiah Quoted: 1 Corinthians 1:31</a:t>
            </a:r>
          </a:p>
        </p:txBody>
      </p:sp>
      <p:sp>
        <p:nvSpPr>
          <p:cNvPr id="3" name="Content Placeholder 2"/>
          <p:cNvSpPr>
            <a:spLocks noGrp="1"/>
          </p:cNvSpPr>
          <p:nvPr>
            <p:ph idx="1"/>
          </p:nvPr>
        </p:nvSpPr>
        <p:spPr/>
        <p:txBody>
          <a:bodyPr>
            <a:noAutofit/>
          </a:bodyPr>
          <a:lstStyle/>
          <a:p>
            <a:r>
              <a:rPr lang="en-US" sz="3600" dirty="0">
                <a:effectLst>
                  <a:outerShdw blurRad="38100" dist="38100" dir="2700000" algn="tl">
                    <a:srgbClr val="000000">
                      <a:alpha val="43137"/>
                    </a:srgbClr>
                  </a:outerShdw>
                </a:effectLst>
              </a:rPr>
              <a:t>“So that, as it is written, ‘Let the one who boasts, boast in the Lord.’”</a:t>
            </a:r>
          </a:p>
          <a:p>
            <a:pPr lvl="1"/>
            <a:r>
              <a:rPr lang="en-US" sz="2800" dirty="0">
                <a:effectLst>
                  <a:outerShdw blurRad="38100" dist="38100" dir="2700000" algn="tl">
                    <a:srgbClr val="000000">
                      <a:alpha val="43137"/>
                    </a:srgbClr>
                  </a:outerShdw>
                </a:effectLst>
              </a:rPr>
              <a:t>[Jeremiah 9:23-24] “Thus says the LORD:  ‘Let not the wise man boast in his wisdom, let not the mighty man boast in his might, let not the rich man boast in his riches, but let him who boasts boast in this, that he understands and knows me, that I am the LORD who practices steadfast love, justice, and righteousness in the earth.  For in these things I delight, declares the LORD.’”</a:t>
            </a:r>
          </a:p>
        </p:txBody>
      </p:sp>
    </p:spTree>
    <p:extLst>
      <p:ext uri="{BB962C8B-B14F-4D97-AF65-F5344CB8AC3E}">
        <p14:creationId xmlns:p14="http://schemas.microsoft.com/office/powerpoint/2010/main" val="38622780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Jeremiah Quoted: 2 Corinthians 10:17</a:t>
            </a:r>
          </a:p>
        </p:txBody>
      </p:sp>
      <p:sp>
        <p:nvSpPr>
          <p:cNvPr id="3" name="Content Placeholder 2"/>
          <p:cNvSpPr>
            <a:spLocks noGrp="1"/>
          </p:cNvSpPr>
          <p:nvPr>
            <p:ph idx="1"/>
          </p:nvPr>
        </p:nvSpPr>
        <p:spPr/>
        <p:txBody>
          <a:bodyPr>
            <a:noAutofit/>
          </a:bodyPr>
          <a:lstStyle/>
          <a:p>
            <a:r>
              <a:rPr lang="en-US" sz="3600" dirty="0">
                <a:effectLst>
                  <a:outerShdw blurRad="38100" dist="38100" dir="2700000" algn="tl">
                    <a:srgbClr val="000000">
                      <a:alpha val="43137"/>
                    </a:srgbClr>
                  </a:outerShdw>
                </a:effectLst>
              </a:rPr>
              <a:t>“Let the one who boasts, boast in the Lord.”</a:t>
            </a:r>
          </a:p>
          <a:p>
            <a:pPr lvl="1"/>
            <a:r>
              <a:rPr lang="en-US" sz="2800" dirty="0">
                <a:effectLst>
                  <a:outerShdw blurRad="38100" dist="38100" dir="2700000" algn="tl">
                    <a:srgbClr val="000000">
                      <a:alpha val="43137"/>
                    </a:srgbClr>
                  </a:outerShdw>
                </a:effectLst>
              </a:rPr>
              <a:t>[Jeremiah 9:23-24] “Thus says the LORD:  ‘Let not the wise man boast in his wisdom, let not the mighty man boast in his might, let not the rich man boast in his riches, but let him who boasts boast in this, that he understands and knows me, that I am the LORD who practices steadfast love, justice, and righteousness in the earth.  For in these things I delight, declares the LORD.’”</a:t>
            </a:r>
          </a:p>
        </p:txBody>
      </p:sp>
    </p:spTree>
    <p:extLst>
      <p:ext uri="{BB962C8B-B14F-4D97-AF65-F5344CB8AC3E}">
        <p14:creationId xmlns:p14="http://schemas.microsoft.com/office/powerpoint/2010/main" val="409958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415" y="-6686"/>
            <a:ext cx="9605473" cy="6861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911829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Jeremiah Quoted: Hebrews 8:8-12</a:t>
            </a:r>
          </a:p>
        </p:txBody>
      </p:sp>
      <p:sp>
        <p:nvSpPr>
          <p:cNvPr id="3" name="Content Placeholder 2"/>
          <p:cNvSpPr>
            <a:spLocks noGrp="1"/>
          </p:cNvSpPr>
          <p:nvPr>
            <p:ph idx="1"/>
          </p:nvPr>
        </p:nvSpPr>
        <p:spPr/>
        <p:txBody>
          <a:bodyPr>
            <a:normAutofit fontScale="85000" lnSpcReduction="20000"/>
          </a:bodyPr>
          <a:lstStyle/>
          <a:p>
            <a:r>
              <a:rPr lang="en-US" sz="3200" dirty="0">
                <a:effectLst>
                  <a:outerShdw blurRad="38100" dist="38100" dir="2700000" algn="tl">
                    <a:srgbClr val="000000">
                      <a:alpha val="43137"/>
                    </a:srgbClr>
                  </a:outerShdw>
                </a:effectLst>
              </a:rPr>
              <a:t>“For he finds fault with them when he says:  ‘Behold, the days are coming, declares the Lord, when I will establish a new covenant with the house of Israel and with the house of Judah, not like the covenant that I made with their fathers on the day when I took them by the hand to bring them out of the land of Egypt.  For they did not continue in my covenant, and so I showed no concern for them, declares the Lord.  For this is the covenant that I will make with the house of Israel after those days, declares the Lord:  I will put my laws into their minds, and write them on their hearts, and I will be their God, and they shall be my people.  And they shall not teach, each one his neighbor and each one his brother, saying, “Know the Lord,” for they shall all know me, from the least of them to the greatest.  For I will be merciful toward their iniquities, and I will remember their sins no more’” [</a:t>
            </a:r>
            <a:r>
              <a:rPr lang="en-US" sz="3200" i="1" dirty="0">
                <a:effectLst>
                  <a:outerShdw blurRad="38100" dist="38100" dir="2700000" algn="tl">
                    <a:srgbClr val="000000">
                      <a:alpha val="43137"/>
                    </a:srgbClr>
                  </a:outerShdw>
                </a:effectLst>
              </a:rPr>
              <a:t>cf.</a:t>
            </a:r>
            <a:r>
              <a:rPr lang="en-US" sz="3200" dirty="0">
                <a:effectLst>
                  <a:outerShdw blurRad="38100" dist="38100" dir="2700000" algn="tl">
                    <a:srgbClr val="000000">
                      <a:alpha val="43137"/>
                    </a:srgbClr>
                  </a:outerShdw>
                </a:effectLst>
              </a:rPr>
              <a:t> Jeremiah 31:31-34].</a:t>
            </a:r>
          </a:p>
        </p:txBody>
      </p:sp>
    </p:spTree>
    <p:extLst>
      <p:ext uri="{BB962C8B-B14F-4D97-AF65-F5344CB8AC3E}">
        <p14:creationId xmlns:p14="http://schemas.microsoft.com/office/powerpoint/2010/main" val="26054935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Jeremiah Quoted: Hebrews 10:16-17</a:t>
            </a:r>
          </a:p>
        </p:txBody>
      </p:sp>
      <p:sp>
        <p:nvSpPr>
          <p:cNvPr id="3" name="Content Placeholder 2"/>
          <p:cNvSpPr>
            <a:spLocks noGrp="1"/>
          </p:cNvSpPr>
          <p:nvPr>
            <p:ph idx="1"/>
          </p:nvPr>
        </p:nvSpPr>
        <p:spPr/>
        <p:txBody>
          <a:bodyPr>
            <a:normAutofit/>
          </a:bodyPr>
          <a:lstStyle/>
          <a:p>
            <a:r>
              <a:rPr lang="en-US" sz="3600" dirty="0">
                <a:effectLst>
                  <a:outerShdw blurRad="38100" dist="38100" dir="2700000" algn="tl">
                    <a:srgbClr val="000000">
                      <a:alpha val="43137"/>
                    </a:srgbClr>
                  </a:outerShdw>
                </a:effectLst>
              </a:rPr>
              <a:t>“This is the covenant that I will make with them after those days, declares the Lord:  I will put my laws on their hearts, and write them on their minds,” then he adds, “I will remember their sins and their lawless deeds no more” [</a:t>
            </a:r>
            <a:r>
              <a:rPr lang="en-US" sz="3600" i="1" dirty="0">
                <a:effectLst>
                  <a:outerShdw blurRad="38100" dist="38100" dir="2700000" algn="tl">
                    <a:srgbClr val="000000">
                      <a:alpha val="43137"/>
                    </a:srgbClr>
                  </a:outerShdw>
                </a:effectLst>
              </a:rPr>
              <a:t>cf.</a:t>
            </a:r>
            <a:r>
              <a:rPr lang="en-US" sz="3600" dirty="0">
                <a:effectLst>
                  <a:outerShdw blurRad="38100" dist="38100" dir="2700000" algn="tl">
                    <a:srgbClr val="000000">
                      <a:alpha val="43137"/>
                    </a:srgbClr>
                  </a:outerShdw>
                </a:effectLst>
              </a:rPr>
              <a:t> Jeremiah 31:33, 34].</a:t>
            </a:r>
          </a:p>
        </p:txBody>
      </p:sp>
    </p:spTree>
    <p:extLst>
      <p:ext uri="{BB962C8B-B14F-4D97-AF65-F5344CB8AC3E}">
        <p14:creationId xmlns:p14="http://schemas.microsoft.com/office/powerpoint/2010/main" val="37764445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Pictures and Prophecies of Christ</a:t>
            </a:r>
          </a:p>
        </p:txBody>
      </p:sp>
    </p:spTree>
    <p:extLst>
      <p:ext uri="{BB962C8B-B14F-4D97-AF65-F5344CB8AC3E}">
        <p14:creationId xmlns:p14="http://schemas.microsoft.com/office/powerpoint/2010/main" val="29815149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0A8D6F-DA05-43CD-AC5E-1B3B2B76C172}"/>
              </a:ext>
            </a:extLst>
          </p:cNvPr>
          <p:cNvPicPr>
            <a:picLocks noChangeAspect="1"/>
          </p:cNvPicPr>
          <p:nvPr/>
        </p:nvPicPr>
        <p:blipFill>
          <a:blip r:embed="rId2"/>
          <a:stretch>
            <a:fillRect/>
          </a:stretch>
        </p:blipFill>
        <p:spPr>
          <a:xfrm>
            <a:off x="2124785" y="0"/>
            <a:ext cx="8035481" cy="6779491"/>
          </a:xfrm>
          <a:prstGeom prst="rect">
            <a:avLst/>
          </a:prstGeom>
        </p:spPr>
      </p:pic>
    </p:spTree>
    <p:extLst>
      <p:ext uri="{BB962C8B-B14F-4D97-AF65-F5344CB8AC3E}">
        <p14:creationId xmlns:p14="http://schemas.microsoft.com/office/powerpoint/2010/main" val="165546610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Judgment of Foreign Nations</a:t>
            </a:r>
          </a:p>
        </p:txBody>
      </p:sp>
    </p:spTree>
    <p:extLst>
      <p:ext uri="{BB962C8B-B14F-4D97-AF65-F5344CB8AC3E}">
        <p14:creationId xmlns:p14="http://schemas.microsoft.com/office/powerpoint/2010/main" val="17766741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BCC309-DEBC-4C73-BBC1-08E9805D900F}"/>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66128515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6F9B0F-E8D5-49EF-A6BE-076022162B47}"/>
              </a:ext>
            </a:extLst>
          </p:cNvPr>
          <p:cNvPicPr>
            <a:picLocks noChangeAspect="1"/>
          </p:cNvPicPr>
          <p:nvPr/>
        </p:nvPicPr>
        <p:blipFill>
          <a:blip r:embed="rId2"/>
          <a:stretch>
            <a:fillRect/>
          </a:stretch>
        </p:blipFill>
        <p:spPr>
          <a:xfrm>
            <a:off x="2823071" y="0"/>
            <a:ext cx="6545857" cy="7545172"/>
          </a:xfrm>
          <a:prstGeom prst="rect">
            <a:avLst/>
          </a:prstGeom>
        </p:spPr>
      </p:pic>
    </p:spTree>
    <p:extLst>
      <p:ext uri="{BB962C8B-B14F-4D97-AF65-F5344CB8AC3E}">
        <p14:creationId xmlns:p14="http://schemas.microsoft.com/office/powerpoint/2010/main" val="262077292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479DA9-A6D7-46A1-AF30-2C8F000A4124}"/>
              </a:ext>
            </a:extLst>
          </p:cNvPr>
          <p:cNvSpPr>
            <a:spLocks noGrp="1"/>
          </p:cNvSpPr>
          <p:nvPr>
            <p:ph type="title"/>
          </p:nvPr>
        </p:nvSpPr>
        <p:spPr>
          <a:xfrm>
            <a:off x="1355333" y="5869405"/>
            <a:ext cx="9481333" cy="566738"/>
          </a:xfrm>
        </p:spPr>
        <p:txBody>
          <a:bodyPr>
            <a:noAutofit/>
          </a:bodyPr>
          <a:lstStyle/>
          <a:p>
            <a:pPr algn="ctr"/>
            <a:r>
              <a:rPr lang="en-US" sz="3200" dirty="0">
                <a:effectLst>
                  <a:outerShdw blurRad="38100" dist="38100" dir="2700000" algn="tl">
                    <a:srgbClr val="000000">
                      <a:alpha val="43137"/>
                    </a:srgbClr>
                  </a:outerShdw>
                </a:effectLst>
              </a:rPr>
              <a:t>Judgment on Elam 49:34-39</a:t>
            </a:r>
          </a:p>
        </p:txBody>
      </p:sp>
      <p:sp>
        <p:nvSpPr>
          <p:cNvPr id="6" name="Text Placeholder 5">
            <a:extLst>
              <a:ext uri="{FF2B5EF4-FFF2-40B4-BE49-F238E27FC236}">
                <a16:creationId xmlns:a16="http://schemas.microsoft.com/office/drawing/2014/main" id="{288486D1-B361-4C07-AECC-54638B04A3A6}"/>
              </a:ext>
            </a:extLst>
          </p:cNvPr>
          <p:cNvSpPr>
            <a:spLocks noGrp="1"/>
          </p:cNvSpPr>
          <p:nvPr>
            <p:ph type="body" sz="half" idx="2"/>
          </p:nvPr>
        </p:nvSpPr>
        <p:spPr>
          <a:xfrm>
            <a:off x="7154427" y="3575242"/>
            <a:ext cx="1175658" cy="211016"/>
          </a:xfrm>
        </p:spPr>
        <p:txBody>
          <a:bodyPr>
            <a:normAutofit fontScale="47500" lnSpcReduction="20000"/>
          </a:bodyPr>
          <a:lstStyle/>
          <a:p>
            <a:pPr algn="ctr"/>
            <a:endParaRPr lang="en-US" sz="2000" dirty="0"/>
          </a:p>
        </p:txBody>
      </p:sp>
      <p:pic>
        <p:nvPicPr>
          <p:cNvPr id="7" name="Picture Placeholder 6">
            <a:extLst>
              <a:ext uri="{FF2B5EF4-FFF2-40B4-BE49-F238E27FC236}">
                <a16:creationId xmlns:a16="http://schemas.microsoft.com/office/drawing/2014/main" id="{F2E704CD-2934-4F70-B63C-E005519C940F}"/>
              </a:ext>
            </a:extLst>
          </p:cNvPr>
          <p:cNvPicPr>
            <a:picLocks noGrp="1" noChangeAspect="1"/>
          </p:cNvPicPr>
          <p:nvPr>
            <p:ph type="pic" idx="1"/>
          </p:nvPr>
        </p:nvPicPr>
        <p:blipFill>
          <a:blip r:embed="rId2"/>
          <a:srcRect t="17486" b="17486"/>
          <a:stretch>
            <a:fillRect/>
          </a:stretch>
        </p:blipFill>
        <p:spPr>
          <a:xfrm>
            <a:off x="1269846" y="421857"/>
            <a:ext cx="9652306" cy="5429422"/>
          </a:xfrm>
          <a:prstGeom prst="rect">
            <a:avLst/>
          </a:prstGeom>
        </p:spPr>
      </p:pic>
    </p:spTree>
    <p:extLst>
      <p:ext uri="{BB962C8B-B14F-4D97-AF65-F5344CB8AC3E}">
        <p14:creationId xmlns:p14="http://schemas.microsoft.com/office/powerpoint/2010/main" val="44023840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6F5867-C909-4A80-BA35-3FACC222AC16}"/>
              </a:ext>
            </a:extLst>
          </p:cNvPr>
          <p:cNvPicPr>
            <a:picLocks noChangeAspect="1"/>
          </p:cNvPicPr>
          <p:nvPr/>
        </p:nvPicPr>
        <p:blipFill>
          <a:blip r:embed="rId2"/>
          <a:stretch>
            <a:fillRect/>
          </a:stretch>
        </p:blipFill>
        <p:spPr>
          <a:xfrm>
            <a:off x="1885226" y="0"/>
            <a:ext cx="8421548" cy="6858000"/>
          </a:xfrm>
          <a:prstGeom prst="rect">
            <a:avLst/>
          </a:prstGeom>
        </p:spPr>
      </p:pic>
    </p:spTree>
    <p:extLst>
      <p:ext uri="{BB962C8B-B14F-4D97-AF65-F5344CB8AC3E}">
        <p14:creationId xmlns:p14="http://schemas.microsoft.com/office/powerpoint/2010/main" val="6975201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479DA9-A6D7-46A1-AF30-2C8F000A4124}"/>
              </a:ext>
            </a:extLst>
          </p:cNvPr>
          <p:cNvSpPr>
            <a:spLocks noGrp="1"/>
          </p:cNvSpPr>
          <p:nvPr>
            <p:ph type="title"/>
          </p:nvPr>
        </p:nvSpPr>
        <p:spPr>
          <a:xfrm>
            <a:off x="1658757" y="5878286"/>
            <a:ext cx="8874484" cy="713594"/>
          </a:xfrm>
        </p:spPr>
        <p:txBody>
          <a:bodyPr>
            <a:noAutofit/>
          </a:bodyPr>
          <a:lstStyle/>
          <a:p>
            <a:pPr algn="ctr"/>
            <a:r>
              <a:rPr lang="en-US" sz="3200" dirty="0"/>
              <a:t>Jeremiah Lamenting the Destruction of Jerusalem</a:t>
            </a:r>
            <a:br>
              <a:rPr lang="en-US" sz="3200" dirty="0"/>
            </a:br>
            <a:r>
              <a:rPr lang="en-US" sz="3200" dirty="0"/>
              <a:t>Rembrandt van Rijn</a:t>
            </a:r>
          </a:p>
        </p:txBody>
      </p:sp>
      <p:sp>
        <p:nvSpPr>
          <p:cNvPr id="6" name="Text Placeholder 5">
            <a:extLst>
              <a:ext uri="{FF2B5EF4-FFF2-40B4-BE49-F238E27FC236}">
                <a16:creationId xmlns:a16="http://schemas.microsoft.com/office/drawing/2014/main" id="{288486D1-B361-4C07-AECC-54638B04A3A6}"/>
              </a:ext>
            </a:extLst>
          </p:cNvPr>
          <p:cNvSpPr>
            <a:spLocks noGrp="1"/>
          </p:cNvSpPr>
          <p:nvPr>
            <p:ph type="body" sz="half" idx="2"/>
          </p:nvPr>
        </p:nvSpPr>
        <p:spPr>
          <a:xfrm flipV="1">
            <a:off x="7119257" y="3509385"/>
            <a:ext cx="1093480" cy="73025"/>
          </a:xfrm>
        </p:spPr>
        <p:txBody>
          <a:bodyPr>
            <a:normAutofit fontScale="25000" lnSpcReduction="20000"/>
          </a:bodyPr>
          <a:lstStyle/>
          <a:p>
            <a:endParaRPr lang="en-US" dirty="0"/>
          </a:p>
        </p:txBody>
      </p:sp>
      <p:pic>
        <p:nvPicPr>
          <p:cNvPr id="8" name="Picture Placeholder 7">
            <a:extLst>
              <a:ext uri="{FF2B5EF4-FFF2-40B4-BE49-F238E27FC236}">
                <a16:creationId xmlns:a16="http://schemas.microsoft.com/office/drawing/2014/main" id="{FD63BD4D-E81E-45A2-958E-CA44562DAF5E}"/>
              </a:ext>
            </a:extLst>
          </p:cNvPr>
          <p:cNvPicPr>
            <a:picLocks noGrp="1" noChangeAspect="1"/>
          </p:cNvPicPr>
          <p:nvPr>
            <p:ph type="pic" idx="1"/>
          </p:nvPr>
        </p:nvPicPr>
        <p:blipFill>
          <a:blip r:embed="rId2"/>
          <a:srcRect t="27871" b="27871"/>
          <a:stretch>
            <a:fillRect/>
          </a:stretch>
        </p:blipFill>
        <p:spPr>
          <a:xfrm>
            <a:off x="1658757" y="537090"/>
            <a:ext cx="8874485" cy="4991898"/>
          </a:xfrm>
          <a:prstGeom prst="rect">
            <a:avLst/>
          </a:prstGeom>
        </p:spPr>
      </p:pic>
    </p:spTree>
    <p:extLst>
      <p:ext uri="{BB962C8B-B14F-4D97-AF65-F5344CB8AC3E}">
        <p14:creationId xmlns:p14="http://schemas.microsoft.com/office/powerpoint/2010/main" val="151662786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16754</TotalTime>
  <Words>4832</Words>
  <Application>Microsoft Office PowerPoint</Application>
  <PresentationFormat>Widescreen</PresentationFormat>
  <Paragraphs>272</Paragraphs>
  <Slides>100</Slides>
  <Notes>13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100</vt:i4>
      </vt:variant>
    </vt:vector>
  </HeadingPairs>
  <TitlesOfParts>
    <vt:vector size="110" baseType="lpstr">
      <vt:lpstr>Arial</vt:lpstr>
      <vt:lpstr>Calibri</vt:lpstr>
      <vt:lpstr>Calibri Light</vt:lpstr>
      <vt:lpstr>Garamond</vt:lpstr>
      <vt:lpstr>Tahoma</vt:lpstr>
      <vt:lpstr>Times New Roman</vt:lpstr>
      <vt:lpstr>Wingdings 2</vt:lpstr>
      <vt:lpstr>Office Theme</vt:lpstr>
      <vt:lpstr>1_Office Theme</vt:lpstr>
      <vt:lpstr>3_Office Theme</vt:lpstr>
      <vt:lpstr>PowerPoint Presentation</vt:lpstr>
      <vt:lpstr>Importance and Relevance</vt:lpstr>
      <vt:lpstr>PowerPoint Presentation</vt:lpstr>
      <vt:lpstr>Historical Context</vt:lpstr>
      <vt:lpstr>Assyria’s power was waning—Nineveh destroyed in 612 BC [40-Ton Lamassu / Relief of Tiglath-Pileser Besieging a City]</vt:lpstr>
      <vt:lpstr>Egypt grew weaker—Necho II defeated at Carchemish in 605 BC [Necho II / On (right) facing the goddess Hathor, c. 600 BC]</vt:lpstr>
      <vt:lpstr>Neo-Babylonian empire was rising (626-539 BC) [Nebuchadnezzar II / Ishtar gate c. 575 BC]</vt:lpstr>
      <vt:lpstr>Hanging Gardens of Babylon</vt:lpstr>
      <vt:lpstr>PowerPoint Presentation</vt:lpstr>
      <vt:lpstr>PowerPoint Presentation</vt:lpstr>
      <vt:lpstr>PowerPoint Presentation</vt:lpstr>
      <vt:lpstr>PowerPoint Presentation</vt:lpstr>
      <vt:lpstr>PowerPoint Presentation</vt:lpstr>
      <vt:lpstr>PowerPoint Presentation</vt:lpstr>
      <vt:lpstr>Character Sketch:  Who is Jeremiah? </vt:lpstr>
      <vt:lpstr>Jeremiah the Prophet:  His Name</vt:lpstr>
      <vt:lpstr>Jeremiah the Prophet:  His Early Life</vt:lpstr>
      <vt:lpstr>PowerPoint Presentation</vt:lpstr>
      <vt:lpstr>Jeremiah the Prophet:  His Career</vt:lpstr>
      <vt:lpstr>Jeremiah the Prophet:  His Career</vt:lpstr>
      <vt:lpstr>PowerPoint Presentation</vt:lpstr>
      <vt:lpstr>Jeremiah the Prophet:  His Career</vt:lpstr>
      <vt:lpstr>Jeremiah the Prophet:  His Career</vt:lpstr>
      <vt:lpstr>Jeremiah the Weeping Prophet</vt:lpstr>
      <vt:lpstr>Jeremiah the Weeping Prophet</vt:lpstr>
      <vt:lpstr>Outline of Jeremiah</vt:lpstr>
      <vt:lpstr>PowerPoint Presentation</vt:lpstr>
      <vt:lpstr>Jeremiah (יִרְמְיָ֖הוּ Yirmeyahu)</vt:lpstr>
      <vt:lpstr>Outline of Jeremiah</vt:lpstr>
      <vt:lpstr>Outline of Jeremiah</vt:lpstr>
      <vt:lpstr>Outline of Jeremiah</vt:lpstr>
      <vt:lpstr>Outline of Jeremiah</vt:lpstr>
      <vt:lpstr>Outline of Jeremiah</vt:lpstr>
      <vt:lpstr>Outline of Jeremiah (1-24)</vt:lpstr>
      <vt:lpstr>Outline of Jeremiah (1-24)</vt:lpstr>
      <vt:lpstr>Outline of Jeremiah (25)</vt:lpstr>
      <vt:lpstr>Outline of Jeremiah (26-45)</vt:lpstr>
      <vt:lpstr>Outline of Jeremiah (26-45)</vt:lpstr>
      <vt:lpstr>Outline of Jeremiah (26-45)</vt:lpstr>
      <vt:lpstr>Outline of Jeremiah (46-51)</vt:lpstr>
      <vt:lpstr>Outline of Jeremiah (52)</vt:lpstr>
      <vt:lpstr>PowerPoint Presentation</vt:lpstr>
      <vt:lpstr>PowerPoint Presentation</vt:lpstr>
      <vt:lpstr>PowerPoint Presentation</vt:lpstr>
      <vt:lpstr>PowerPoint Presentation</vt:lpstr>
      <vt:lpstr>Jeremiah’s Call</vt:lpstr>
      <vt:lpstr>Jeremiah’s Call 1:4-19</vt:lpstr>
      <vt:lpstr>Jeremiah’s Call 1:4-19</vt:lpstr>
      <vt:lpstr>Jeremiah’s Call 1:4-19</vt:lpstr>
      <vt:lpstr>Jeremiah’s Call 1:4-19</vt:lpstr>
      <vt:lpstr>An almond branch [שָׁקֵ֖ד]—“I am watching [שֹׁקֵ֥ד] over my word to perform it” (1:11) </vt:lpstr>
      <vt:lpstr>A boiling pot, facing away from the north—“Out of the north disaster shall be let upon all the inhabitants of the land” (1:13) </vt:lpstr>
      <vt:lpstr>Jeremiah’s Call 1:4-19</vt:lpstr>
      <vt:lpstr>Jeremiah’s Top Ten Verses</vt:lpstr>
      <vt:lpstr>Well-Known Phrases:  Top Ten</vt:lpstr>
      <vt:lpstr>Well-Known Phrases:  Top Ten</vt:lpstr>
      <vt:lpstr>Well-Known Phrases:  Top Ten</vt:lpstr>
      <vt:lpstr>Well-Known Phrases:  Top Ten</vt:lpstr>
      <vt:lpstr>Well-Known Phrases:  Top Ten</vt:lpstr>
      <vt:lpstr>Well-Known Phrases:  Top Ten</vt:lpstr>
      <vt:lpstr>Well-Known Phrases:  Top Ten</vt:lpstr>
      <vt:lpstr>Well-Known Phrases:  Top Ten</vt:lpstr>
      <vt:lpstr>Well-Known Phrases:  Top Ten</vt:lpstr>
      <vt:lpstr>Well-Known Phrases:  Top Ten</vt:lpstr>
      <vt:lpstr>Other Well-Known Phrases from Jeremiah</vt:lpstr>
      <vt:lpstr>Other Well-Known Phrases from Jeremiah</vt:lpstr>
      <vt:lpstr>Jeremiah’s Ministry and Message</vt:lpstr>
      <vt:lpstr>Prophecy</vt:lpstr>
      <vt:lpstr>PowerPoint Presentation</vt:lpstr>
      <vt:lpstr>PowerPoint Presentation</vt:lpstr>
      <vt:lpstr>Seven Symbolic Actions  1. A ruined and useless belt (13:1-11)  Redemption brought an intimate relationship and priestly privilege  Israel squandered and lost its holiness</vt:lpstr>
      <vt:lpstr>Seven Symbolic Actions  2. A smashed clay jar (18, 19:1-12)  Moist and pliable clay can be reshaped  Hardened pottery can only be smashed</vt:lpstr>
      <vt:lpstr>Seven Symbolic Actions  3. A yoke of straps and crossbars (27-28)  Judah’s doom is now fixed  God’s will is to submit to Babylon</vt:lpstr>
      <vt:lpstr>Seven Symbolic Actions  4. A purchased field in Anathoth (32:6-15)  Jeremiah acts as a kinsman-redeemer  Deed sealed in jar of clay  Land will be claimed in a coming day</vt:lpstr>
      <vt:lpstr>Seven Symbolic Actions  5. The loyal Rechabites (35)  Faithfulness and sincerity in the midst of treachery and duplicity</vt:lpstr>
      <vt:lpstr>Seven Symbolic Actions  6. Large stones in a brick pavement of Pharaoh’s palace (43:8-11)  Egypt is no refuge—Nebuchadnezzar will set his throne over these stones</vt:lpstr>
      <vt:lpstr>Seven Symbolic Actions  7. Scroll of Babylon’s doom tied to a stone and sunk in the Euphrates (51:59-64)  “So will Babylon sink to rise no more.” </vt:lpstr>
      <vt:lpstr>PowerPoint Presentation</vt:lpstr>
      <vt:lpstr>36:22-26—Jehoiakim Burns the Scroll</vt:lpstr>
      <vt:lpstr>20:2—Then Pashhur beat Jeremiah the prophet, and put him in the stocks that were in the upper Benjamin Gate of the house of the LORD. </vt:lpstr>
      <vt:lpstr>An Ancient Cistern in Israel</vt:lpstr>
      <vt:lpstr>Ebed-Melech Supervising Jeremiah’s Rescue (38:7-13)</vt:lpstr>
      <vt:lpstr>NT Quotations from Jeremiah</vt:lpstr>
      <vt:lpstr>Jeremiah Quoted:  Daniel 9:2</vt:lpstr>
      <vt:lpstr>Jeremiah Quoted: Matthew 2:17-18</vt:lpstr>
      <vt:lpstr>Jeremiah Quoted: Matthew 27:9</vt:lpstr>
      <vt:lpstr>Jeremiah Quoted:  Mark 11:17</vt:lpstr>
      <vt:lpstr>Jeremiah Quoted: 1 Corinthians 1:31</vt:lpstr>
      <vt:lpstr>Jeremiah Quoted: 2 Corinthians 10:17</vt:lpstr>
      <vt:lpstr>Jeremiah Quoted: Hebrews 8:8-12</vt:lpstr>
      <vt:lpstr>Jeremiah Quoted: Hebrews 10:16-17</vt:lpstr>
      <vt:lpstr>Pictures and Prophecies of Christ</vt:lpstr>
      <vt:lpstr>PowerPoint Presentation</vt:lpstr>
      <vt:lpstr>Judgment of Foreign Nations</vt:lpstr>
      <vt:lpstr>PowerPoint Presentation</vt:lpstr>
      <vt:lpstr>PowerPoint Presentation</vt:lpstr>
      <vt:lpstr>Judgment on Elam 49:34-39</vt:lpstr>
      <vt:lpstr>PowerPoint Presentation</vt:lpstr>
      <vt:lpstr>Jeremiah Lamenting the Destruction of Jerusalem Rembrandt van Rijn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Vallance</dc:creator>
  <cp:lastModifiedBy>Joseph Henkel</cp:lastModifiedBy>
  <cp:revision>297</cp:revision>
  <dcterms:created xsi:type="dcterms:W3CDTF">2018-07-09T02:18:59Z</dcterms:created>
  <dcterms:modified xsi:type="dcterms:W3CDTF">2018-08-09T02:09:17Z</dcterms:modified>
</cp:coreProperties>
</file>